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</p:sldMasterIdLst>
  <p:notesMasterIdLst>
    <p:notesMasterId r:id="rId35"/>
  </p:notesMasterIdLst>
  <p:sldIdLst>
    <p:sldId id="256" r:id="rId2"/>
    <p:sldId id="272" r:id="rId3"/>
    <p:sldId id="266" r:id="rId4"/>
    <p:sldId id="322" r:id="rId5"/>
    <p:sldId id="324" r:id="rId6"/>
    <p:sldId id="323" r:id="rId7"/>
    <p:sldId id="317" r:id="rId8"/>
    <p:sldId id="315" r:id="rId9"/>
    <p:sldId id="325" r:id="rId10"/>
    <p:sldId id="320" r:id="rId11"/>
    <p:sldId id="321" r:id="rId12"/>
    <p:sldId id="326" r:id="rId13"/>
    <p:sldId id="328" r:id="rId14"/>
    <p:sldId id="329" r:id="rId15"/>
    <p:sldId id="330" r:id="rId16"/>
    <p:sldId id="288" r:id="rId17"/>
    <p:sldId id="293" r:id="rId18"/>
    <p:sldId id="294" r:id="rId19"/>
    <p:sldId id="295" r:id="rId20"/>
    <p:sldId id="296" r:id="rId21"/>
    <p:sldId id="284" r:id="rId22"/>
    <p:sldId id="298" r:id="rId23"/>
    <p:sldId id="299" r:id="rId24"/>
    <p:sldId id="301" r:id="rId25"/>
    <p:sldId id="302" r:id="rId26"/>
    <p:sldId id="303" r:id="rId27"/>
    <p:sldId id="304" r:id="rId28"/>
    <p:sldId id="286" r:id="rId29"/>
    <p:sldId id="308" r:id="rId30"/>
    <p:sldId id="309" r:id="rId31"/>
    <p:sldId id="310" r:id="rId32"/>
    <p:sldId id="281" r:id="rId33"/>
    <p:sldId id="265" r:id="rId34"/>
  </p:sldIdLst>
  <p:sldSz cx="18288000" cy="10287000"/>
  <p:notesSz cx="6858000" cy="9144000"/>
  <p:embeddedFontLs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Inter" panose="020B0604020202020204" charset="0"/>
      <p:regular r:id="rId40"/>
      <p:bold r:id="rId41"/>
    </p:embeddedFont>
    <p:embeddedFont>
      <p:font typeface="Arial Black" panose="020B0A04020102020204" pitchFamily="34" charset="0"/>
      <p:bold r:id="rId42"/>
    </p:embeddedFont>
    <p:embeddedFont>
      <p:font typeface="Inter Black" panose="020B0604020202020204" charset="0"/>
      <p:bold r:id="rId43"/>
    </p:embeddedFont>
    <p:embeddedFont>
      <p:font typeface="Trebuchet MS" panose="020B0603020202020204" pitchFamily="34" charset="0"/>
      <p:regular r:id="rId44"/>
      <p:bold r:id="rId45"/>
      <p:italic r:id="rId46"/>
      <p:boldItalic r:id="rId4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43C"/>
    <a:srgbClr val="5AB275"/>
    <a:srgbClr val="339933"/>
    <a:srgbClr val="EDEDE7"/>
    <a:srgbClr val="1B491F"/>
    <a:srgbClr val="47AB5F"/>
    <a:srgbClr val="ECECE8"/>
    <a:srgbClr val="F2F2EE"/>
    <a:srgbClr val="6D8D71"/>
    <a:srgbClr val="8AA4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56" autoAdjust="0"/>
    <p:restoredTop sz="95517" autoAdjust="0"/>
  </p:normalViewPr>
  <p:slideViewPr>
    <p:cSldViewPr snapToGrid="0">
      <p:cViewPr varScale="1">
        <p:scale>
          <a:sx n="74" d="100"/>
          <a:sy n="74" d="100"/>
        </p:scale>
        <p:origin x="55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83E80B-9B4D-4B9A-80F9-CBBA7F95921C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/>
      <dgm:spPr/>
      <dgm:t>
        <a:bodyPr/>
        <a:lstStyle/>
        <a:p>
          <a:endParaRPr lang="ru-RU"/>
        </a:p>
      </dgm:t>
    </dgm:pt>
    <dgm:pt modelId="{DAB9A607-78A3-4FBA-82FD-428D8866D0B0}">
      <dgm:prSet/>
      <dgm:spPr/>
      <dgm:t>
        <a:bodyPr/>
        <a:lstStyle/>
        <a:p>
          <a:pPr algn="ctr" rtl="0"/>
          <a:r>
            <a:rPr lang="ru-RU" b="1" i="0" dirty="0">
              <a:solidFill>
                <a:srgbClr val="00643C"/>
              </a:solidFill>
            </a:rPr>
            <a:t>КАК ПОДАТЬ ДОКУМЕНТЫ НА ПОСТУПЛЕНИЕ?</a:t>
          </a:r>
        </a:p>
      </dgm:t>
    </dgm:pt>
    <dgm:pt modelId="{2D7B6530-B0C8-4B0D-8A70-818280B93E3D}" type="parTrans" cxnId="{5D1D55F6-F308-452E-AA32-9936C5FFBE05}">
      <dgm:prSet/>
      <dgm:spPr/>
      <dgm:t>
        <a:bodyPr/>
        <a:lstStyle/>
        <a:p>
          <a:endParaRPr lang="ru-RU"/>
        </a:p>
      </dgm:t>
    </dgm:pt>
    <dgm:pt modelId="{3D4A47B8-F0E2-47F7-9F1A-B6C1106668CE}" type="sibTrans" cxnId="{5D1D55F6-F308-452E-AA32-9936C5FFBE05}">
      <dgm:prSet/>
      <dgm:spPr/>
      <dgm:t>
        <a:bodyPr/>
        <a:lstStyle/>
        <a:p>
          <a:endParaRPr lang="ru-RU"/>
        </a:p>
      </dgm:t>
    </dgm:pt>
    <dgm:pt modelId="{A125D38A-5854-4C58-BC13-63EF702737C1}" type="pres">
      <dgm:prSet presAssocID="{7A83E80B-9B4D-4B9A-80F9-CBBA7F95921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20C96E-DE8B-470A-B7B7-52E048C183DD}" type="pres">
      <dgm:prSet presAssocID="{DAB9A607-78A3-4FBA-82FD-428D8866D0B0}" presName="parentText" presStyleLbl="node1" presStyleIdx="0" presStyleCnt="1" custLinFactNeighborX="-307" custLinFactNeighborY="-54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905984-D46D-4673-9879-F14758EB7EE8}" type="presOf" srcId="{DAB9A607-78A3-4FBA-82FD-428D8866D0B0}" destId="{3320C96E-DE8B-470A-B7B7-52E048C183DD}" srcOrd="0" destOrd="0" presId="urn:microsoft.com/office/officeart/2005/8/layout/vList2"/>
    <dgm:cxn modelId="{5D1D55F6-F308-452E-AA32-9936C5FFBE05}" srcId="{7A83E80B-9B4D-4B9A-80F9-CBBA7F95921C}" destId="{DAB9A607-78A3-4FBA-82FD-428D8866D0B0}" srcOrd="0" destOrd="0" parTransId="{2D7B6530-B0C8-4B0D-8A70-818280B93E3D}" sibTransId="{3D4A47B8-F0E2-47F7-9F1A-B6C1106668CE}"/>
    <dgm:cxn modelId="{DBA86568-4BF6-4828-97FB-2B49684ECFE7}" type="presOf" srcId="{7A83E80B-9B4D-4B9A-80F9-CBBA7F95921C}" destId="{A125D38A-5854-4C58-BC13-63EF702737C1}" srcOrd="0" destOrd="0" presId="urn:microsoft.com/office/officeart/2005/8/layout/vList2"/>
    <dgm:cxn modelId="{DEF3691B-1B23-4CEC-B9E1-CE40BF6CD2C8}" type="presParOf" srcId="{A125D38A-5854-4C58-BC13-63EF702737C1}" destId="{3320C96E-DE8B-470A-B7B7-52E048C183D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20C96E-DE8B-470A-B7B7-52E048C183DD}">
      <dsp:nvSpPr>
        <dsp:cNvPr id="0" name=""/>
        <dsp:cNvSpPr/>
      </dsp:nvSpPr>
      <dsp:spPr>
        <a:xfrm>
          <a:off x="0" y="2"/>
          <a:ext cx="16994777" cy="11934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100" b="1" i="0" kern="1200" dirty="0">
              <a:solidFill>
                <a:srgbClr val="00643C"/>
              </a:solidFill>
            </a:rPr>
            <a:t>КАК ПОДАТЬ ДОКУМЕНТЫ НА ПОСТУПЛЕНИЕ?</a:t>
          </a:r>
        </a:p>
      </dsp:txBody>
      <dsp:txXfrm>
        <a:off x="0" y="2"/>
        <a:ext cx="16994777" cy="1193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7676278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95" name="Google Shape;49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12" name="Google Shape;51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1028700" y="71474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3695700" y="71474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6471875" y="87349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4">
  <p:cSld name="CUSTOM_3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6"/>
          <p:cNvSpPr>
            <a:spLocks noGrp="1"/>
          </p:cNvSpPr>
          <p:nvPr>
            <p:ph type="pic" idx="2"/>
          </p:nvPr>
        </p:nvSpPr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77" name="Google Shape;77;p6"/>
          <p:cNvGrpSpPr/>
          <p:nvPr/>
        </p:nvGrpSpPr>
        <p:grpSpPr>
          <a:xfrm>
            <a:off x="9144000" y="-144662"/>
            <a:ext cx="9144454" cy="10431728"/>
            <a:chOff x="0" y="-38100"/>
            <a:chExt cx="2408400" cy="2747433"/>
          </a:xfrm>
        </p:grpSpPr>
        <p:sp>
          <p:nvSpPr>
            <p:cNvPr id="78" name="Google Shape;78;p6"/>
            <p:cNvSpPr/>
            <p:nvPr/>
          </p:nvSpPr>
          <p:spPr>
            <a:xfrm>
              <a:off x="0" y="0"/>
              <a:ext cx="2408296" cy="2709333"/>
            </a:xfrm>
            <a:custGeom>
              <a:avLst/>
              <a:gdLst/>
              <a:ahLst/>
              <a:cxnLst/>
              <a:rect l="l" t="t" r="r" b="b"/>
              <a:pathLst>
                <a:path w="2408296" h="2709333" extrusionOk="0">
                  <a:moveTo>
                    <a:pt x="0" y="0"/>
                  </a:moveTo>
                  <a:lnTo>
                    <a:pt x="2408296" y="0"/>
                  </a:lnTo>
                  <a:lnTo>
                    <a:pt x="2408296" y="2709333"/>
                  </a:lnTo>
                  <a:lnTo>
                    <a:pt x="0" y="2709333"/>
                  </a:lnTo>
                  <a:close/>
                </a:path>
              </a:pathLst>
            </a:custGeom>
            <a:gradFill>
              <a:gsLst>
                <a:gs pos="0">
                  <a:srgbClr val="D7FFE9">
                    <a:alpha val="83921"/>
                  </a:srgbClr>
                </a:gs>
                <a:gs pos="100000">
                  <a:srgbClr val="019F49">
                    <a:alpha val="83921"/>
                  </a:srgbClr>
                </a:gs>
              </a:gsLst>
              <a:lin ang="2700006" scaled="0"/>
            </a:gradFill>
            <a:ln>
              <a:noFill/>
            </a:ln>
          </p:spPr>
        </p:sp>
        <p:sp>
          <p:nvSpPr>
            <p:cNvPr id="79" name="Google Shape;79;p6"/>
            <p:cNvSpPr txBox="1"/>
            <p:nvPr/>
          </p:nvSpPr>
          <p:spPr>
            <a:xfrm>
              <a:off x="0" y="-38100"/>
              <a:ext cx="2408400" cy="274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80" name="Google Shape;80;p6"/>
          <p:cNvCxnSpPr/>
          <p:nvPr/>
        </p:nvCxnSpPr>
        <p:spPr>
          <a:xfrm>
            <a:off x="1028700" y="-588418"/>
            <a:ext cx="0" cy="7459800"/>
          </a:xfrm>
          <a:prstGeom prst="straightConnector1">
            <a:avLst/>
          </a:prstGeom>
          <a:noFill/>
          <a:ln w="95250" cap="flat" cmpd="sng">
            <a:solidFill>
              <a:srgbClr val="D7FFE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1" name="Google Shape;81;p6"/>
          <p:cNvSpPr txBox="1"/>
          <p:nvPr/>
        </p:nvSpPr>
        <p:spPr>
          <a:xfrm rot="-5400000">
            <a:off x="-13415" y="8064151"/>
            <a:ext cx="19575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99" b="1" i="0" u="none" strike="noStrike" cap="non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JUNE 2024</a:t>
            </a:r>
            <a:endParaRPr/>
          </a:p>
        </p:txBody>
      </p:sp>
      <p:sp>
        <p:nvSpPr>
          <p:cNvPr id="82" name="Google Shape;82;p6"/>
          <p:cNvSpPr txBox="1">
            <a:spLocks noGrp="1"/>
          </p:cNvSpPr>
          <p:nvPr>
            <p:ph type="title"/>
          </p:nvPr>
        </p:nvSpPr>
        <p:spPr>
          <a:xfrm>
            <a:off x="10470050" y="3729825"/>
            <a:ext cx="6933300" cy="1957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6"/>
          <p:cNvSpPr txBox="1">
            <a:spLocks noGrp="1"/>
          </p:cNvSpPr>
          <p:nvPr>
            <p:ph type="body" idx="1"/>
          </p:nvPr>
        </p:nvSpPr>
        <p:spPr>
          <a:xfrm>
            <a:off x="10470050" y="6348300"/>
            <a:ext cx="4595400" cy="1245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40"/>
              </a:spcBef>
              <a:spcAft>
                <a:spcPts val="0"/>
              </a:spcAft>
              <a:buSzPts val="2400"/>
              <a:buChar char="•"/>
              <a:defRPr sz="2400"/>
            </a:lvl1pPr>
            <a:lvl2pPr marL="914400" lvl="1" indent="-381000" rtl="0">
              <a:spcBef>
                <a:spcPts val="560"/>
              </a:spcBef>
              <a:spcAft>
                <a:spcPts val="0"/>
              </a:spcAft>
              <a:buSzPts val="2400"/>
              <a:buChar char="–"/>
              <a:defRPr sz="2400"/>
            </a:lvl2pPr>
            <a:lvl3pPr marL="1371600" lvl="2" indent="-381000" rtl="0"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3pPr>
            <a:lvl4pPr marL="1828800" lvl="3" indent="-381000" rtl="0">
              <a:spcBef>
                <a:spcPts val="400"/>
              </a:spcBef>
              <a:spcAft>
                <a:spcPts val="0"/>
              </a:spcAft>
              <a:buSzPts val="2400"/>
              <a:buChar char="–"/>
              <a:defRPr sz="2400"/>
            </a:lvl4pPr>
            <a:lvl5pPr marL="2286000" lvl="4" indent="-381000" rtl="0">
              <a:spcBef>
                <a:spcPts val="400"/>
              </a:spcBef>
              <a:spcAft>
                <a:spcPts val="0"/>
              </a:spcAft>
              <a:buSzPts val="2400"/>
              <a:buChar char="»"/>
              <a:defRPr sz="2400"/>
            </a:lvl5pPr>
            <a:lvl6pPr marL="2743200" lvl="5" indent="-381000" rtl="0">
              <a:spcBef>
                <a:spcPts val="400"/>
              </a:spcBef>
              <a:spcAft>
                <a:spcPts val="0"/>
              </a:spcAft>
              <a:buSzPts val="2400"/>
              <a:buChar char="•"/>
              <a:defRPr sz="2400"/>
            </a:lvl6pPr>
            <a:lvl7pPr marL="3200400" lvl="6" indent="-381000" rtl="0">
              <a:spcBef>
                <a:spcPts val="400"/>
              </a:spcBef>
              <a:spcAft>
                <a:spcPts val="0"/>
              </a:spcAft>
              <a:buSzPts val="2400"/>
              <a:buChar char="•"/>
              <a:defRPr sz="2400"/>
            </a:lvl7pPr>
            <a:lvl8pPr marL="3657600" lvl="7" indent="-381000" rtl="0">
              <a:spcBef>
                <a:spcPts val="400"/>
              </a:spcBef>
              <a:spcAft>
                <a:spcPts val="0"/>
              </a:spcAft>
              <a:buSzPts val="2400"/>
              <a:buChar char="•"/>
              <a:defRPr sz="2400"/>
            </a:lvl8pPr>
            <a:lvl9pPr marL="4114800" lvl="8" indent="-381000" rtl="0">
              <a:spcBef>
                <a:spcPts val="400"/>
              </a:spcBef>
              <a:spcAft>
                <a:spcPts val="0"/>
              </a:spcAft>
              <a:buSzPts val="2400"/>
              <a:buChar char="•"/>
              <a:defRPr sz="2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6">
  <p:cSld name="CUSTOM_5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8"/>
          <p:cNvSpPr>
            <a:spLocks noGrp="1"/>
          </p:cNvSpPr>
          <p:nvPr>
            <p:ph type="pic" idx="2"/>
          </p:nvPr>
        </p:nvSpPr>
        <p:spPr>
          <a:xfrm>
            <a:off x="-862700" y="1957725"/>
            <a:ext cx="8647800" cy="8647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17" name="Google Shape;117;p8"/>
          <p:cNvSpPr txBox="1">
            <a:spLocks noGrp="1"/>
          </p:cNvSpPr>
          <p:nvPr>
            <p:ph type="title"/>
          </p:nvPr>
        </p:nvSpPr>
        <p:spPr>
          <a:xfrm>
            <a:off x="8460075" y="1957750"/>
            <a:ext cx="9501300" cy="114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18" name="Google Shape;118;p8"/>
          <p:cNvGrpSpPr/>
          <p:nvPr/>
        </p:nvGrpSpPr>
        <p:grpSpPr>
          <a:xfrm>
            <a:off x="5412645" y="1957734"/>
            <a:ext cx="2263729" cy="2263729"/>
            <a:chOff x="0" y="0"/>
            <a:chExt cx="812800" cy="812800"/>
          </a:xfrm>
        </p:grpSpPr>
        <p:sp>
          <p:nvSpPr>
            <p:cNvPr id="119" name="Google Shape;119;p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8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1" name="Google Shape;121;p8"/>
          <p:cNvGrpSpPr/>
          <p:nvPr/>
        </p:nvGrpSpPr>
        <p:grpSpPr>
          <a:xfrm>
            <a:off x="8746627" y="4898963"/>
            <a:ext cx="4114800" cy="4114800"/>
            <a:chOff x="0" y="0"/>
            <a:chExt cx="812800" cy="812800"/>
          </a:xfrm>
        </p:grpSpPr>
        <p:sp>
          <p:nvSpPr>
            <p:cNvPr id="122" name="Google Shape;122;p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C8FF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8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4" name="Google Shape;124;p8"/>
          <p:cNvGrpSpPr/>
          <p:nvPr/>
        </p:nvGrpSpPr>
        <p:grpSpPr>
          <a:xfrm>
            <a:off x="13309102" y="4898963"/>
            <a:ext cx="4114800" cy="4114800"/>
            <a:chOff x="0" y="0"/>
            <a:chExt cx="812800" cy="812800"/>
          </a:xfrm>
        </p:grpSpPr>
        <p:sp>
          <p:nvSpPr>
            <p:cNvPr id="125" name="Google Shape;125;p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C8FF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8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7" name="Google Shape;127;p8"/>
          <p:cNvGrpSpPr/>
          <p:nvPr/>
        </p:nvGrpSpPr>
        <p:grpSpPr>
          <a:xfrm>
            <a:off x="-376226" y="8134094"/>
            <a:ext cx="1759306" cy="1759306"/>
            <a:chOff x="0" y="0"/>
            <a:chExt cx="812800" cy="812800"/>
          </a:xfrm>
        </p:grpSpPr>
        <p:sp>
          <p:nvSpPr>
            <p:cNvPr id="128" name="Google Shape;128;p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8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0" name="Google Shape;130;p8"/>
          <p:cNvSpPr txBox="1">
            <a:spLocks noGrp="1"/>
          </p:cNvSpPr>
          <p:nvPr>
            <p:ph type="body" idx="1"/>
          </p:nvPr>
        </p:nvSpPr>
        <p:spPr>
          <a:xfrm>
            <a:off x="9260375" y="3100750"/>
            <a:ext cx="7982100" cy="1246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algn="ctr" rtl="0">
              <a:spcBef>
                <a:spcPts val="640"/>
              </a:spcBef>
              <a:spcAft>
                <a:spcPts val="0"/>
              </a:spcAft>
              <a:buSzPts val="2400"/>
              <a:buChar char="•"/>
              <a:defRPr sz="2400"/>
            </a:lvl1pPr>
            <a:lvl2pPr marL="914400" lvl="1" indent="-381000" algn="ctr" rtl="0">
              <a:spcBef>
                <a:spcPts val="560"/>
              </a:spcBef>
              <a:spcAft>
                <a:spcPts val="0"/>
              </a:spcAft>
              <a:buSzPts val="2400"/>
              <a:buChar char="–"/>
              <a:defRPr sz="2400"/>
            </a:lvl2pPr>
            <a:lvl3pPr marL="1371600" lvl="2" indent="-381000" algn="ctr" rtl="0"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3pPr>
            <a:lvl4pPr marL="1828800" lvl="3" indent="-381000" algn="ctr" rtl="0">
              <a:spcBef>
                <a:spcPts val="400"/>
              </a:spcBef>
              <a:spcAft>
                <a:spcPts val="0"/>
              </a:spcAft>
              <a:buSzPts val="2400"/>
              <a:buChar char="–"/>
              <a:defRPr sz="2400"/>
            </a:lvl4pPr>
            <a:lvl5pPr marL="2286000" lvl="4" indent="-381000" algn="ctr" rtl="0">
              <a:spcBef>
                <a:spcPts val="400"/>
              </a:spcBef>
              <a:spcAft>
                <a:spcPts val="0"/>
              </a:spcAft>
              <a:buSzPts val="2400"/>
              <a:buChar char="»"/>
              <a:defRPr sz="2400"/>
            </a:lvl5pPr>
            <a:lvl6pPr marL="2743200" lvl="5" indent="-381000" algn="ctr" rtl="0">
              <a:spcBef>
                <a:spcPts val="400"/>
              </a:spcBef>
              <a:spcAft>
                <a:spcPts val="0"/>
              </a:spcAft>
              <a:buSzPts val="2400"/>
              <a:buChar char="•"/>
              <a:defRPr sz="2400"/>
            </a:lvl6pPr>
            <a:lvl7pPr marL="3200400" lvl="6" indent="-381000" algn="ctr" rtl="0">
              <a:spcBef>
                <a:spcPts val="400"/>
              </a:spcBef>
              <a:spcAft>
                <a:spcPts val="0"/>
              </a:spcAft>
              <a:buSzPts val="2400"/>
              <a:buChar char="•"/>
              <a:defRPr sz="2400"/>
            </a:lvl7pPr>
            <a:lvl8pPr marL="3657600" lvl="7" indent="-381000" algn="ctr" rtl="0">
              <a:spcBef>
                <a:spcPts val="400"/>
              </a:spcBef>
              <a:spcAft>
                <a:spcPts val="0"/>
              </a:spcAft>
              <a:buSzPts val="2400"/>
              <a:buChar char="•"/>
              <a:defRPr sz="2400"/>
            </a:lvl8pPr>
            <a:lvl9pPr marL="4114800" lvl="8" indent="-381000" algn="ctr" rtl="0">
              <a:spcBef>
                <a:spcPts val="400"/>
              </a:spcBef>
              <a:spcAft>
                <a:spcPts val="0"/>
              </a:spcAft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31" name="Google Shape;131;p8"/>
          <p:cNvSpPr txBox="1">
            <a:spLocks noGrp="1"/>
          </p:cNvSpPr>
          <p:nvPr>
            <p:ph type="body" idx="3"/>
          </p:nvPr>
        </p:nvSpPr>
        <p:spPr>
          <a:xfrm>
            <a:off x="9361625" y="5810825"/>
            <a:ext cx="2884800" cy="2291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7025" algn="ctr" rtl="0">
              <a:spcBef>
                <a:spcPts val="640"/>
              </a:spcBef>
              <a:spcAft>
                <a:spcPts val="0"/>
              </a:spcAft>
              <a:buSzPts val="1550"/>
              <a:buChar char="•"/>
              <a:defRPr/>
            </a:lvl1pPr>
            <a:lvl2pPr marL="914400" lvl="1" indent="-327025" algn="ctr" rtl="0">
              <a:spcBef>
                <a:spcPts val="560"/>
              </a:spcBef>
              <a:spcAft>
                <a:spcPts val="0"/>
              </a:spcAft>
              <a:buSzPts val="1550"/>
              <a:buChar char="–"/>
              <a:defRPr/>
            </a:lvl2pPr>
            <a:lvl3pPr marL="1371600" lvl="2" indent="-327025" algn="ctr" rtl="0">
              <a:spcBef>
                <a:spcPts val="480"/>
              </a:spcBef>
              <a:spcAft>
                <a:spcPts val="0"/>
              </a:spcAft>
              <a:buSzPts val="1550"/>
              <a:buChar char="•"/>
              <a:defRPr/>
            </a:lvl3pPr>
            <a:lvl4pPr marL="1828800" lvl="3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–"/>
              <a:defRPr/>
            </a:lvl4pPr>
            <a:lvl5pPr marL="2286000" lvl="4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»"/>
              <a:defRPr/>
            </a:lvl5pPr>
            <a:lvl6pPr marL="2743200" lvl="5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6pPr>
            <a:lvl7pPr marL="3200400" lvl="6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7pPr>
            <a:lvl8pPr marL="3657600" lvl="7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8pPr>
            <a:lvl9pPr marL="4114800" lvl="8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9pPr>
          </a:lstStyle>
          <a:p>
            <a:endParaRPr/>
          </a:p>
        </p:txBody>
      </p:sp>
      <p:sp>
        <p:nvSpPr>
          <p:cNvPr id="132" name="Google Shape;132;p8"/>
          <p:cNvSpPr txBox="1">
            <a:spLocks noGrp="1"/>
          </p:cNvSpPr>
          <p:nvPr>
            <p:ph type="body" idx="4"/>
          </p:nvPr>
        </p:nvSpPr>
        <p:spPr>
          <a:xfrm>
            <a:off x="13924100" y="5810825"/>
            <a:ext cx="2884800" cy="2291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7025" algn="ctr" rtl="0">
              <a:spcBef>
                <a:spcPts val="640"/>
              </a:spcBef>
              <a:spcAft>
                <a:spcPts val="0"/>
              </a:spcAft>
              <a:buSzPts val="1550"/>
              <a:buChar char="•"/>
              <a:defRPr/>
            </a:lvl1pPr>
            <a:lvl2pPr marL="914400" lvl="1" indent="-327025" algn="ctr" rtl="0">
              <a:spcBef>
                <a:spcPts val="560"/>
              </a:spcBef>
              <a:spcAft>
                <a:spcPts val="0"/>
              </a:spcAft>
              <a:buSzPts val="1550"/>
              <a:buChar char="–"/>
              <a:defRPr/>
            </a:lvl2pPr>
            <a:lvl3pPr marL="1371600" lvl="2" indent="-327025" algn="ctr" rtl="0">
              <a:spcBef>
                <a:spcPts val="480"/>
              </a:spcBef>
              <a:spcAft>
                <a:spcPts val="0"/>
              </a:spcAft>
              <a:buSzPts val="1550"/>
              <a:buChar char="•"/>
              <a:defRPr/>
            </a:lvl3pPr>
            <a:lvl4pPr marL="1828800" lvl="3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–"/>
              <a:defRPr/>
            </a:lvl4pPr>
            <a:lvl5pPr marL="2286000" lvl="4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»"/>
              <a:defRPr/>
            </a:lvl5pPr>
            <a:lvl6pPr marL="2743200" lvl="5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6pPr>
            <a:lvl7pPr marL="3200400" lvl="6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7pPr>
            <a:lvl8pPr marL="3657600" lvl="7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8pPr>
            <a:lvl9pPr marL="4114800" lvl="8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8">
  <p:cSld name="CUSTOM_7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0"/>
          <p:cNvSpPr txBox="1">
            <a:spLocks noGrp="1"/>
          </p:cNvSpPr>
          <p:nvPr>
            <p:ph type="title"/>
          </p:nvPr>
        </p:nvSpPr>
        <p:spPr>
          <a:xfrm>
            <a:off x="6885400" y="1894800"/>
            <a:ext cx="10352400" cy="114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50" name="Google Shape;150;p10"/>
          <p:cNvGrpSpPr/>
          <p:nvPr/>
        </p:nvGrpSpPr>
        <p:grpSpPr>
          <a:xfrm>
            <a:off x="0" y="4067963"/>
            <a:ext cx="7055556" cy="6219080"/>
            <a:chOff x="0" y="0"/>
            <a:chExt cx="4083549" cy="3599421"/>
          </a:xfrm>
        </p:grpSpPr>
        <p:sp>
          <p:nvSpPr>
            <p:cNvPr id="151" name="Google Shape;151;p10"/>
            <p:cNvSpPr/>
            <p:nvPr/>
          </p:nvSpPr>
          <p:spPr>
            <a:xfrm>
              <a:off x="0" y="0"/>
              <a:ext cx="4083549" cy="3599421"/>
            </a:xfrm>
            <a:custGeom>
              <a:avLst/>
              <a:gdLst/>
              <a:ahLst/>
              <a:cxnLst/>
              <a:rect l="l" t="t" r="r" b="b"/>
              <a:pathLst>
                <a:path w="4083549" h="3599421" extrusionOk="0">
                  <a:moveTo>
                    <a:pt x="2041775" y="0"/>
                  </a:moveTo>
                  <a:lnTo>
                    <a:pt x="4083549" y="3599421"/>
                  </a:lnTo>
                  <a:lnTo>
                    <a:pt x="0" y="3599421"/>
                  </a:lnTo>
                  <a:lnTo>
                    <a:pt x="2041775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6" scaled="0"/>
            </a:gradFill>
            <a:ln>
              <a:noFill/>
            </a:ln>
          </p:spPr>
        </p:sp>
        <p:sp>
          <p:nvSpPr>
            <p:cNvPr id="152" name="Google Shape;152;p10"/>
            <p:cNvSpPr txBox="1"/>
            <p:nvPr/>
          </p:nvSpPr>
          <p:spPr>
            <a:xfrm>
              <a:off x="638055" y="1633060"/>
              <a:ext cx="2807400" cy="170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3" name="Google Shape;153;p10"/>
          <p:cNvGrpSpPr/>
          <p:nvPr/>
        </p:nvGrpSpPr>
        <p:grpSpPr>
          <a:xfrm>
            <a:off x="7055508" y="5143500"/>
            <a:ext cx="5616285" cy="5143536"/>
            <a:chOff x="0" y="0"/>
            <a:chExt cx="3250541" cy="2976928"/>
          </a:xfrm>
        </p:grpSpPr>
        <p:sp>
          <p:nvSpPr>
            <p:cNvPr id="154" name="Google Shape;154;p10"/>
            <p:cNvSpPr/>
            <p:nvPr/>
          </p:nvSpPr>
          <p:spPr>
            <a:xfrm>
              <a:off x="0" y="0"/>
              <a:ext cx="3250541" cy="2976928"/>
            </a:xfrm>
            <a:custGeom>
              <a:avLst/>
              <a:gdLst/>
              <a:ahLst/>
              <a:cxnLst/>
              <a:rect l="l" t="t" r="r" b="b"/>
              <a:pathLst>
                <a:path w="3250541" h="2976928" extrusionOk="0">
                  <a:moveTo>
                    <a:pt x="1625270" y="0"/>
                  </a:moveTo>
                  <a:lnTo>
                    <a:pt x="3250541" y="2976928"/>
                  </a:lnTo>
                  <a:lnTo>
                    <a:pt x="0" y="2976928"/>
                  </a:lnTo>
                  <a:lnTo>
                    <a:pt x="162527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6" scaled="0"/>
            </a:gradFill>
            <a:ln>
              <a:noFill/>
            </a:ln>
          </p:spPr>
        </p:sp>
        <p:sp>
          <p:nvSpPr>
            <p:cNvPr id="155" name="Google Shape;155;p10"/>
            <p:cNvSpPr txBox="1"/>
            <p:nvPr/>
          </p:nvSpPr>
          <p:spPr>
            <a:xfrm>
              <a:off x="507897" y="1344045"/>
              <a:ext cx="2234700" cy="142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6" name="Google Shape;156;p10"/>
          <p:cNvGrpSpPr/>
          <p:nvPr/>
        </p:nvGrpSpPr>
        <p:grpSpPr>
          <a:xfrm>
            <a:off x="12671754" y="6629887"/>
            <a:ext cx="5616285" cy="3657138"/>
            <a:chOff x="0" y="0"/>
            <a:chExt cx="3250541" cy="2116644"/>
          </a:xfrm>
        </p:grpSpPr>
        <p:sp>
          <p:nvSpPr>
            <p:cNvPr id="157" name="Google Shape;157;p10"/>
            <p:cNvSpPr/>
            <p:nvPr/>
          </p:nvSpPr>
          <p:spPr>
            <a:xfrm>
              <a:off x="0" y="0"/>
              <a:ext cx="3250541" cy="2116644"/>
            </a:xfrm>
            <a:custGeom>
              <a:avLst/>
              <a:gdLst/>
              <a:ahLst/>
              <a:cxnLst/>
              <a:rect l="l" t="t" r="r" b="b"/>
              <a:pathLst>
                <a:path w="3250541" h="2116644" extrusionOk="0">
                  <a:moveTo>
                    <a:pt x="1625270" y="0"/>
                  </a:moveTo>
                  <a:lnTo>
                    <a:pt x="3250541" y="2116644"/>
                  </a:lnTo>
                  <a:lnTo>
                    <a:pt x="0" y="2116644"/>
                  </a:lnTo>
                  <a:lnTo>
                    <a:pt x="162527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6" scaled="0"/>
            </a:gradFill>
            <a:ln>
              <a:noFill/>
            </a:ln>
          </p:spPr>
        </p:sp>
        <p:sp>
          <p:nvSpPr>
            <p:cNvPr id="158" name="Google Shape;158;p10"/>
            <p:cNvSpPr txBox="1"/>
            <p:nvPr/>
          </p:nvSpPr>
          <p:spPr>
            <a:xfrm>
              <a:off x="507897" y="944628"/>
              <a:ext cx="2234700" cy="1020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159" name="Google Shape;159;p10"/>
          <p:cNvCxnSpPr/>
          <p:nvPr/>
        </p:nvCxnSpPr>
        <p:spPr>
          <a:xfrm rot="10800000">
            <a:off x="4354608" y="4068018"/>
            <a:ext cx="2700900" cy="4678200"/>
          </a:xfrm>
          <a:prstGeom prst="straightConnector1">
            <a:avLst/>
          </a:prstGeom>
          <a:noFill/>
          <a:ln w="104775" cap="flat" cmpd="sng">
            <a:solidFill>
              <a:srgbClr val="D7FFE9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160" name="Google Shape;160;p10"/>
          <p:cNvCxnSpPr/>
          <p:nvPr/>
        </p:nvCxnSpPr>
        <p:spPr>
          <a:xfrm rot="10800000">
            <a:off x="10548697" y="5169800"/>
            <a:ext cx="2221800" cy="3848400"/>
          </a:xfrm>
          <a:prstGeom prst="straightConnector1">
            <a:avLst/>
          </a:prstGeom>
          <a:noFill/>
          <a:ln w="104775" cap="flat" cmpd="sng">
            <a:solidFill>
              <a:srgbClr val="D7FFE9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161" name="Google Shape;161;p10"/>
          <p:cNvCxnSpPr/>
          <p:nvPr/>
        </p:nvCxnSpPr>
        <p:spPr>
          <a:xfrm rot="10800000">
            <a:off x="16474206" y="6730906"/>
            <a:ext cx="1305300" cy="2261100"/>
          </a:xfrm>
          <a:prstGeom prst="straightConnector1">
            <a:avLst/>
          </a:prstGeom>
          <a:noFill/>
          <a:ln w="104775" cap="flat" cmpd="sng">
            <a:solidFill>
              <a:srgbClr val="D7FFE9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162" name="Google Shape;162;p10"/>
          <p:cNvSpPr txBox="1">
            <a:spLocks noGrp="1"/>
          </p:cNvSpPr>
          <p:nvPr>
            <p:ph type="title" idx="2"/>
          </p:nvPr>
        </p:nvSpPr>
        <p:spPr>
          <a:xfrm>
            <a:off x="1635375" y="2474400"/>
            <a:ext cx="3784800" cy="114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>
                <a:solidFill>
                  <a:srgbClr val="191919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63" name="Google Shape;163;p10"/>
          <p:cNvSpPr txBox="1">
            <a:spLocks noGrp="1"/>
          </p:cNvSpPr>
          <p:nvPr>
            <p:ph type="body" idx="1"/>
          </p:nvPr>
        </p:nvSpPr>
        <p:spPr>
          <a:xfrm>
            <a:off x="2085375" y="6836575"/>
            <a:ext cx="2884800" cy="1909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7025" algn="ctr" rtl="0">
              <a:spcBef>
                <a:spcPts val="640"/>
              </a:spcBef>
              <a:spcAft>
                <a:spcPts val="0"/>
              </a:spcAft>
              <a:buSzPts val="1550"/>
              <a:buChar char="•"/>
              <a:defRPr/>
            </a:lvl1pPr>
            <a:lvl2pPr marL="914400" lvl="1" indent="-327025" algn="ctr" rtl="0">
              <a:spcBef>
                <a:spcPts val="560"/>
              </a:spcBef>
              <a:spcAft>
                <a:spcPts val="0"/>
              </a:spcAft>
              <a:buSzPts val="1550"/>
              <a:buChar char="–"/>
              <a:defRPr/>
            </a:lvl2pPr>
            <a:lvl3pPr marL="1371600" lvl="2" indent="-327025" algn="ctr" rtl="0">
              <a:spcBef>
                <a:spcPts val="480"/>
              </a:spcBef>
              <a:spcAft>
                <a:spcPts val="0"/>
              </a:spcAft>
              <a:buSzPts val="1550"/>
              <a:buChar char="•"/>
              <a:defRPr/>
            </a:lvl3pPr>
            <a:lvl4pPr marL="1828800" lvl="3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–"/>
              <a:defRPr/>
            </a:lvl4pPr>
            <a:lvl5pPr marL="2286000" lvl="4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»"/>
              <a:defRPr/>
            </a:lvl5pPr>
            <a:lvl6pPr marL="2743200" lvl="5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6pPr>
            <a:lvl7pPr marL="3200400" lvl="6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7pPr>
            <a:lvl8pPr marL="3657600" lvl="7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8pPr>
            <a:lvl9pPr marL="4114800" lvl="8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10"/>
          <p:cNvSpPr txBox="1">
            <a:spLocks noGrp="1"/>
          </p:cNvSpPr>
          <p:nvPr>
            <p:ph type="title" idx="3"/>
          </p:nvPr>
        </p:nvSpPr>
        <p:spPr>
          <a:xfrm>
            <a:off x="7971250" y="3617400"/>
            <a:ext cx="3784800" cy="114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>
                <a:solidFill>
                  <a:srgbClr val="191919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65" name="Google Shape;165;p10"/>
          <p:cNvSpPr txBox="1">
            <a:spLocks noGrp="1"/>
          </p:cNvSpPr>
          <p:nvPr>
            <p:ph type="body" idx="4"/>
          </p:nvPr>
        </p:nvSpPr>
        <p:spPr>
          <a:xfrm>
            <a:off x="8421225" y="7503550"/>
            <a:ext cx="2884800" cy="1909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7025" algn="ctr" rtl="0">
              <a:spcBef>
                <a:spcPts val="640"/>
              </a:spcBef>
              <a:spcAft>
                <a:spcPts val="0"/>
              </a:spcAft>
              <a:buSzPts val="1550"/>
              <a:buChar char="•"/>
              <a:defRPr/>
            </a:lvl1pPr>
            <a:lvl2pPr marL="914400" lvl="1" indent="-327025" algn="ctr" rtl="0">
              <a:spcBef>
                <a:spcPts val="560"/>
              </a:spcBef>
              <a:spcAft>
                <a:spcPts val="0"/>
              </a:spcAft>
              <a:buSzPts val="1550"/>
              <a:buChar char="–"/>
              <a:defRPr/>
            </a:lvl2pPr>
            <a:lvl3pPr marL="1371600" lvl="2" indent="-327025" algn="ctr" rtl="0">
              <a:spcBef>
                <a:spcPts val="480"/>
              </a:spcBef>
              <a:spcAft>
                <a:spcPts val="0"/>
              </a:spcAft>
              <a:buSzPts val="1550"/>
              <a:buChar char="•"/>
              <a:defRPr/>
            </a:lvl3pPr>
            <a:lvl4pPr marL="1828800" lvl="3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–"/>
              <a:defRPr/>
            </a:lvl4pPr>
            <a:lvl5pPr marL="2286000" lvl="4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»"/>
              <a:defRPr/>
            </a:lvl5pPr>
            <a:lvl6pPr marL="2743200" lvl="5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6pPr>
            <a:lvl7pPr marL="3200400" lvl="6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7pPr>
            <a:lvl8pPr marL="3657600" lvl="7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8pPr>
            <a:lvl9pPr marL="4114800" lvl="8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10"/>
          <p:cNvSpPr txBox="1">
            <a:spLocks noGrp="1"/>
          </p:cNvSpPr>
          <p:nvPr>
            <p:ph type="title" idx="5"/>
          </p:nvPr>
        </p:nvSpPr>
        <p:spPr>
          <a:xfrm>
            <a:off x="13587500" y="4963475"/>
            <a:ext cx="3784800" cy="114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>
                <a:solidFill>
                  <a:srgbClr val="191919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200"/>
              <a:buNone/>
              <a:defRPr sz="7200" b="1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67" name="Google Shape;167;p10"/>
          <p:cNvSpPr txBox="1">
            <a:spLocks noGrp="1"/>
          </p:cNvSpPr>
          <p:nvPr>
            <p:ph type="body" idx="6"/>
          </p:nvPr>
        </p:nvSpPr>
        <p:spPr>
          <a:xfrm>
            <a:off x="14037500" y="8032150"/>
            <a:ext cx="2884800" cy="1909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7025" algn="ctr" rtl="0">
              <a:spcBef>
                <a:spcPts val="640"/>
              </a:spcBef>
              <a:spcAft>
                <a:spcPts val="0"/>
              </a:spcAft>
              <a:buSzPts val="1550"/>
              <a:buChar char="•"/>
              <a:defRPr/>
            </a:lvl1pPr>
            <a:lvl2pPr marL="914400" lvl="1" indent="-327025" algn="ctr" rtl="0">
              <a:spcBef>
                <a:spcPts val="560"/>
              </a:spcBef>
              <a:spcAft>
                <a:spcPts val="0"/>
              </a:spcAft>
              <a:buSzPts val="1550"/>
              <a:buChar char="–"/>
              <a:defRPr/>
            </a:lvl2pPr>
            <a:lvl3pPr marL="1371600" lvl="2" indent="-327025" algn="ctr" rtl="0">
              <a:spcBef>
                <a:spcPts val="480"/>
              </a:spcBef>
              <a:spcAft>
                <a:spcPts val="0"/>
              </a:spcAft>
              <a:buSzPts val="1550"/>
              <a:buChar char="•"/>
              <a:defRPr/>
            </a:lvl3pPr>
            <a:lvl4pPr marL="1828800" lvl="3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–"/>
              <a:defRPr/>
            </a:lvl4pPr>
            <a:lvl5pPr marL="2286000" lvl="4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»"/>
              <a:defRPr/>
            </a:lvl5pPr>
            <a:lvl6pPr marL="2743200" lvl="5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6pPr>
            <a:lvl7pPr marL="3200400" lvl="6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7pPr>
            <a:lvl8pPr marL="3657600" lvl="7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8pPr>
            <a:lvl9pPr marL="4114800" lvl="8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9">
  <p:cSld name="CUSTOM_8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oogle Shape;169;p11"/>
          <p:cNvGrpSpPr/>
          <p:nvPr/>
        </p:nvGrpSpPr>
        <p:grpSpPr>
          <a:xfrm>
            <a:off x="1028700" y="3351844"/>
            <a:ext cx="3907925" cy="4186329"/>
            <a:chOff x="0" y="-38100"/>
            <a:chExt cx="1141200" cy="1222500"/>
          </a:xfrm>
        </p:grpSpPr>
        <p:sp>
          <p:nvSpPr>
            <p:cNvPr id="170" name="Google Shape;170;p11"/>
            <p:cNvSpPr/>
            <p:nvPr/>
          </p:nvSpPr>
          <p:spPr>
            <a:xfrm>
              <a:off x="0" y="0"/>
              <a:ext cx="1141092" cy="1184261"/>
            </a:xfrm>
            <a:custGeom>
              <a:avLst/>
              <a:gdLst/>
              <a:ahLst/>
              <a:cxnLst/>
              <a:rect l="l" t="t" r="r" b="b"/>
              <a:pathLst>
                <a:path w="1141092" h="1184261" extrusionOk="0">
                  <a:moveTo>
                    <a:pt x="0" y="0"/>
                  </a:moveTo>
                  <a:lnTo>
                    <a:pt x="1141092" y="0"/>
                  </a:lnTo>
                  <a:lnTo>
                    <a:pt x="1141092" y="1184261"/>
                  </a:lnTo>
                  <a:lnTo>
                    <a:pt x="0" y="11842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171" name="Google Shape;171;p11"/>
            <p:cNvSpPr txBox="1"/>
            <p:nvPr/>
          </p:nvSpPr>
          <p:spPr>
            <a:xfrm>
              <a:off x="0" y="-38100"/>
              <a:ext cx="1141200" cy="122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2" name="Google Shape;172;p11"/>
          <p:cNvGrpSpPr/>
          <p:nvPr/>
        </p:nvGrpSpPr>
        <p:grpSpPr>
          <a:xfrm>
            <a:off x="6736225" y="3351844"/>
            <a:ext cx="3907925" cy="4186329"/>
            <a:chOff x="0" y="-38100"/>
            <a:chExt cx="1141200" cy="1222500"/>
          </a:xfrm>
        </p:grpSpPr>
        <p:sp>
          <p:nvSpPr>
            <p:cNvPr id="173" name="Google Shape;173;p11"/>
            <p:cNvSpPr/>
            <p:nvPr/>
          </p:nvSpPr>
          <p:spPr>
            <a:xfrm>
              <a:off x="0" y="0"/>
              <a:ext cx="1141092" cy="1184261"/>
            </a:xfrm>
            <a:custGeom>
              <a:avLst/>
              <a:gdLst/>
              <a:ahLst/>
              <a:cxnLst/>
              <a:rect l="l" t="t" r="r" b="b"/>
              <a:pathLst>
                <a:path w="1141092" h="1184261" extrusionOk="0">
                  <a:moveTo>
                    <a:pt x="0" y="0"/>
                  </a:moveTo>
                  <a:lnTo>
                    <a:pt x="1141092" y="0"/>
                  </a:lnTo>
                  <a:lnTo>
                    <a:pt x="1141092" y="1184261"/>
                  </a:lnTo>
                  <a:lnTo>
                    <a:pt x="0" y="11842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174" name="Google Shape;174;p11"/>
            <p:cNvSpPr txBox="1"/>
            <p:nvPr/>
          </p:nvSpPr>
          <p:spPr>
            <a:xfrm>
              <a:off x="0" y="-38100"/>
              <a:ext cx="1141200" cy="122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5" name="Google Shape;175;p11"/>
          <p:cNvGrpSpPr/>
          <p:nvPr/>
        </p:nvGrpSpPr>
        <p:grpSpPr>
          <a:xfrm>
            <a:off x="12443750" y="3351844"/>
            <a:ext cx="3907925" cy="4186329"/>
            <a:chOff x="0" y="-38100"/>
            <a:chExt cx="1141200" cy="1222500"/>
          </a:xfrm>
        </p:grpSpPr>
        <p:sp>
          <p:nvSpPr>
            <p:cNvPr id="176" name="Google Shape;176;p11"/>
            <p:cNvSpPr/>
            <p:nvPr/>
          </p:nvSpPr>
          <p:spPr>
            <a:xfrm>
              <a:off x="0" y="0"/>
              <a:ext cx="1141092" cy="1184261"/>
            </a:xfrm>
            <a:custGeom>
              <a:avLst/>
              <a:gdLst/>
              <a:ahLst/>
              <a:cxnLst/>
              <a:rect l="l" t="t" r="r" b="b"/>
              <a:pathLst>
                <a:path w="1141092" h="1184261" extrusionOk="0">
                  <a:moveTo>
                    <a:pt x="0" y="0"/>
                  </a:moveTo>
                  <a:lnTo>
                    <a:pt x="1141092" y="0"/>
                  </a:lnTo>
                  <a:lnTo>
                    <a:pt x="1141092" y="1184261"/>
                  </a:lnTo>
                  <a:lnTo>
                    <a:pt x="0" y="11842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177" name="Google Shape;177;p11"/>
            <p:cNvSpPr txBox="1"/>
            <p:nvPr/>
          </p:nvSpPr>
          <p:spPr>
            <a:xfrm>
              <a:off x="0" y="-38100"/>
              <a:ext cx="1141200" cy="122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8" name="Google Shape;178;p11"/>
          <p:cNvSpPr>
            <a:spLocks noGrp="1"/>
          </p:cNvSpPr>
          <p:nvPr>
            <p:ph type="pic" idx="2"/>
          </p:nvPr>
        </p:nvSpPr>
        <p:spPr>
          <a:xfrm>
            <a:off x="1356200" y="3833550"/>
            <a:ext cx="3252600" cy="3352800"/>
          </a:xfrm>
          <a:prstGeom prst="rect">
            <a:avLst/>
          </a:prstGeom>
          <a:noFill/>
          <a:ln>
            <a:noFill/>
          </a:ln>
        </p:spPr>
      </p:sp>
      <p:sp>
        <p:nvSpPr>
          <p:cNvPr id="179" name="Google Shape;179;p11"/>
          <p:cNvSpPr>
            <a:spLocks noGrp="1"/>
          </p:cNvSpPr>
          <p:nvPr>
            <p:ph type="pic" idx="3"/>
          </p:nvPr>
        </p:nvSpPr>
        <p:spPr>
          <a:xfrm>
            <a:off x="7063888" y="3833588"/>
            <a:ext cx="3252600" cy="3352800"/>
          </a:xfrm>
          <a:prstGeom prst="rect">
            <a:avLst/>
          </a:prstGeom>
          <a:noFill/>
          <a:ln>
            <a:noFill/>
          </a:ln>
        </p:spPr>
      </p:sp>
      <p:sp>
        <p:nvSpPr>
          <p:cNvPr id="180" name="Google Shape;180;p11"/>
          <p:cNvSpPr>
            <a:spLocks noGrp="1"/>
          </p:cNvSpPr>
          <p:nvPr>
            <p:ph type="pic" idx="4"/>
          </p:nvPr>
        </p:nvSpPr>
        <p:spPr>
          <a:xfrm>
            <a:off x="12771575" y="3833600"/>
            <a:ext cx="3252600" cy="3352800"/>
          </a:xfrm>
          <a:prstGeom prst="rect">
            <a:avLst/>
          </a:prstGeom>
          <a:noFill/>
          <a:ln>
            <a:noFill/>
          </a:ln>
        </p:spPr>
      </p:sp>
      <p:sp>
        <p:nvSpPr>
          <p:cNvPr id="181" name="Google Shape;181;p11"/>
          <p:cNvSpPr txBox="1">
            <a:spLocks noGrp="1"/>
          </p:cNvSpPr>
          <p:nvPr>
            <p:ph type="title"/>
          </p:nvPr>
        </p:nvSpPr>
        <p:spPr>
          <a:xfrm>
            <a:off x="1028700" y="1890725"/>
            <a:ext cx="10352400" cy="114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11"/>
          <p:cNvSpPr txBox="1">
            <a:spLocks noGrp="1"/>
          </p:cNvSpPr>
          <p:nvPr>
            <p:ph type="body" idx="1"/>
          </p:nvPr>
        </p:nvSpPr>
        <p:spPr>
          <a:xfrm>
            <a:off x="1028700" y="7986250"/>
            <a:ext cx="3907800" cy="120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7025" rtl="0">
              <a:spcBef>
                <a:spcPts val="640"/>
              </a:spcBef>
              <a:spcAft>
                <a:spcPts val="0"/>
              </a:spcAft>
              <a:buSzPts val="1550"/>
              <a:buChar char="•"/>
              <a:defRPr/>
            </a:lvl1pPr>
            <a:lvl2pPr marL="914400" lvl="1" indent="-327025" rtl="0">
              <a:spcBef>
                <a:spcPts val="560"/>
              </a:spcBef>
              <a:spcAft>
                <a:spcPts val="0"/>
              </a:spcAft>
              <a:buSzPts val="1550"/>
              <a:buChar char="–"/>
              <a:defRPr/>
            </a:lvl2pPr>
            <a:lvl3pPr marL="1371600" lvl="2" indent="-327025" rtl="0">
              <a:spcBef>
                <a:spcPts val="480"/>
              </a:spcBef>
              <a:spcAft>
                <a:spcPts val="0"/>
              </a:spcAft>
              <a:buSzPts val="1550"/>
              <a:buChar char="•"/>
              <a:defRPr/>
            </a:lvl3pPr>
            <a:lvl4pPr marL="1828800" lvl="3" indent="-327025" rtl="0">
              <a:spcBef>
                <a:spcPts val="400"/>
              </a:spcBef>
              <a:spcAft>
                <a:spcPts val="0"/>
              </a:spcAft>
              <a:buSzPts val="1550"/>
              <a:buChar char="–"/>
              <a:defRPr/>
            </a:lvl4pPr>
            <a:lvl5pPr marL="2286000" lvl="4" indent="-327025" rtl="0">
              <a:spcBef>
                <a:spcPts val="400"/>
              </a:spcBef>
              <a:spcAft>
                <a:spcPts val="0"/>
              </a:spcAft>
              <a:buSzPts val="1550"/>
              <a:buChar char="»"/>
              <a:defRPr/>
            </a:lvl5pPr>
            <a:lvl6pPr marL="2743200" lvl="5" indent="-327025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6pPr>
            <a:lvl7pPr marL="3200400" lvl="6" indent="-327025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7pPr>
            <a:lvl8pPr marL="3657600" lvl="7" indent="-327025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8pPr>
            <a:lvl9pPr marL="4114800" lvl="8" indent="-327025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9pPr>
          </a:lstStyle>
          <a:p>
            <a:endParaRPr/>
          </a:p>
        </p:txBody>
      </p:sp>
      <p:sp>
        <p:nvSpPr>
          <p:cNvPr id="183" name="Google Shape;183;p11"/>
          <p:cNvSpPr txBox="1">
            <a:spLocks noGrp="1"/>
          </p:cNvSpPr>
          <p:nvPr>
            <p:ph type="body" idx="5"/>
          </p:nvPr>
        </p:nvSpPr>
        <p:spPr>
          <a:xfrm>
            <a:off x="6736075" y="7986250"/>
            <a:ext cx="3907800" cy="120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7025" rtl="0">
              <a:spcBef>
                <a:spcPts val="640"/>
              </a:spcBef>
              <a:spcAft>
                <a:spcPts val="0"/>
              </a:spcAft>
              <a:buSzPts val="1550"/>
              <a:buChar char="•"/>
              <a:defRPr/>
            </a:lvl1pPr>
            <a:lvl2pPr marL="914400" lvl="1" indent="-327025" rtl="0">
              <a:spcBef>
                <a:spcPts val="560"/>
              </a:spcBef>
              <a:spcAft>
                <a:spcPts val="0"/>
              </a:spcAft>
              <a:buSzPts val="1550"/>
              <a:buChar char="–"/>
              <a:defRPr/>
            </a:lvl2pPr>
            <a:lvl3pPr marL="1371600" lvl="2" indent="-327025" rtl="0">
              <a:spcBef>
                <a:spcPts val="480"/>
              </a:spcBef>
              <a:spcAft>
                <a:spcPts val="0"/>
              </a:spcAft>
              <a:buSzPts val="1550"/>
              <a:buChar char="•"/>
              <a:defRPr/>
            </a:lvl3pPr>
            <a:lvl4pPr marL="1828800" lvl="3" indent="-327025" rtl="0">
              <a:spcBef>
                <a:spcPts val="400"/>
              </a:spcBef>
              <a:spcAft>
                <a:spcPts val="0"/>
              </a:spcAft>
              <a:buSzPts val="1550"/>
              <a:buChar char="–"/>
              <a:defRPr/>
            </a:lvl4pPr>
            <a:lvl5pPr marL="2286000" lvl="4" indent="-327025" rtl="0">
              <a:spcBef>
                <a:spcPts val="400"/>
              </a:spcBef>
              <a:spcAft>
                <a:spcPts val="0"/>
              </a:spcAft>
              <a:buSzPts val="1550"/>
              <a:buChar char="»"/>
              <a:defRPr/>
            </a:lvl5pPr>
            <a:lvl6pPr marL="2743200" lvl="5" indent="-327025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6pPr>
            <a:lvl7pPr marL="3200400" lvl="6" indent="-327025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7pPr>
            <a:lvl8pPr marL="3657600" lvl="7" indent="-327025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8pPr>
            <a:lvl9pPr marL="4114800" lvl="8" indent="-327025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9pPr>
          </a:lstStyle>
          <a:p>
            <a:endParaRPr/>
          </a:p>
        </p:txBody>
      </p:sp>
      <p:sp>
        <p:nvSpPr>
          <p:cNvPr id="184" name="Google Shape;184;p11"/>
          <p:cNvSpPr txBox="1">
            <a:spLocks noGrp="1"/>
          </p:cNvSpPr>
          <p:nvPr>
            <p:ph type="body" idx="6"/>
          </p:nvPr>
        </p:nvSpPr>
        <p:spPr>
          <a:xfrm>
            <a:off x="12443450" y="7986250"/>
            <a:ext cx="3907800" cy="120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7025" rtl="0">
              <a:spcBef>
                <a:spcPts val="640"/>
              </a:spcBef>
              <a:spcAft>
                <a:spcPts val="0"/>
              </a:spcAft>
              <a:buSzPts val="1550"/>
              <a:buChar char="•"/>
              <a:defRPr/>
            </a:lvl1pPr>
            <a:lvl2pPr marL="914400" lvl="1" indent="-327025" rtl="0">
              <a:spcBef>
                <a:spcPts val="560"/>
              </a:spcBef>
              <a:spcAft>
                <a:spcPts val="0"/>
              </a:spcAft>
              <a:buSzPts val="1550"/>
              <a:buChar char="–"/>
              <a:defRPr/>
            </a:lvl2pPr>
            <a:lvl3pPr marL="1371600" lvl="2" indent="-327025" rtl="0">
              <a:spcBef>
                <a:spcPts val="480"/>
              </a:spcBef>
              <a:spcAft>
                <a:spcPts val="0"/>
              </a:spcAft>
              <a:buSzPts val="1550"/>
              <a:buChar char="•"/>
              <a:defRPr/>
            </a:lvl3pPr>
            <a:lvl4pPr marL="1828800" lvl="3" indent="-327025" rtl="0">
              <a:spcBef>
                <a:spcPts val="400"/>
              </a:spcBef>
              <a:spcAft>
                <a:spcPts val="0"/>
              </a:spcAft>
              <a:buSzPts val="1550"/>
              <a:buChar char="–"/>
              <a:defRPr/>
            </a:lvl4pPr>
            <a:lvl5pPr marL="2286000" lvl="4" indent="-327025" rtl="0">
              <a:spcBef>
                <a:spcPts val="400"/>
              </a:spcBef>
              <a:spcAft>
                <a:spcPts val="0"/>
              </a:spcAft>
              <a:buSzPts val="1550"/>
              <a:buChar char="»"/>
              <a:defRPr/>
            </a:lvl5pPr>
            <a:lvl6pPr marL="2743200" lvl="5" indent="-327025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6pPr>
            <a:lvl7pPr marL="3200400" lvl="6" indent="-327025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7pPr>
            <a:lvl8pPr marL="3657600" lvl="7" indent="-327025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8pPr>
            <a:lvl9pPr marL="4114800" lvl="8" indent="-327025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0">
  <p:cSld name="CUSTOM_9"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2"/>
          <p:cNvSpPr>
            <a:spLocks noGrp="1"/>
          </p:cNvSpPr>
          <p:nvPr>
            <p:ph type="pic" idx="2"/>
          </p:nvPr>
        </p:nvSpPr>
        <p:spPr>
          <a:xfrm>
            <a:off x="5315150" y="1606950"/>
            <a:ext cx="7657800" cy="7644900"/>
          </a:xfrm>
          <a:prstGeom prst="ellipse">
            <a:avLst/>
          </a:prstGeom>
          <a:noFill/>
          <a:ln>
            <a:noFill/>
          </a:ln>
        </p:spPr>
      </p:sp>
      <p:grpSp>
        <p:nvGrpSpPr>
          <p:cNvPr id="187" name="Google Shape;187;p12"/>
          <p:cNvGrpSpPr/>
          <p:nvPr/>
        </p:nvGrpSpPr>
        <p:grpSpPr>
          <a:xfrm>
            <a:off x="1028700" y="2687327"/>
            <a:ext cx="5484287" cy="5484287"/>
            <a:chOff x="0" y="0"/>
            <a:chExt cx="812800" cy="812800"/>
          </a:xfrm>
        </p:grpSpPr>
        <p:sp>
          <p:nvSpPr>
            <p:cNvPr id="188" name="Google Shape;188;p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C8FF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12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0" name="Google Shape;190;p12"/>
          <p:cNvGrpSpPr/>
          <p:nvPr/>
        </p:nvGrpSpPr>
        <p:grpSpPr>
          <a:xfrm>
            <a:off x="12069337" y="2687327"/>
            <a:ext cx="5611327" cy="5611327"/>
            <a:chOff x="0" y="0"/>
            <a:chExt cx="812800" cy="812800"/>
          </a:xfrm>
        </p:grpSpPr>
        <p:sp>
          <p:nvSpPr>
            <p:cNvPr id="191" name="Google Shape;191;p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12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3" name="Google Shape;193;p12"/>
          <p:cNvSpPr txBox="1">
            <a:spLocks noGrp="1"/>
          </p:cNvSpPr>
          <p:nvPr>
            <p:ph type="body" idx="1"/>
          </p:nvPr>
        </p:nvSpPr>
        <p:spPr>
          <a:xfrm>
            <a:off x="1912600" y="3997950"/>
            <a:ext cx="3533700" cy="2889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7025" algn="ctr" rtl="0">
              <a:spcBef>
                <a:spcPts val="640"/>
              </a:spcBef>
              <a:spcAft>
                <a:spcPts val="0"/>
              </a:spcAft>
              <a:buSzPts val="1550"/>
              <a:buChar char="•"/>
              <a:defRPr/>
            </a:lvl1pPr>
            <a:lvl2pPr marL="914400" lvl="1" indent="-327025" algn="ctr" rtl="0">
              <a:spcBef>
                <a:spcPts val="560"/>
              </a:spcBef>
              <a:spcAft>
                <a:spcPts val="0"/>
              </a:spcAft>
              <a:buSzPts val="1550"/>
              <a:buChar char="–"/>
              <a:defRPr/>
            </a:lvl2pPr>
            <a:lvl3pPr marL="1371600" lvl="2" indent="-327025" algn="ctr" rtl="0">
              <a:spcBef>
                <a:spcPts val="480"/>
              </a:spcBef>
              <a:spcAft>
                <a:spcPts val="0"/>
              </a:spcAft>
              <a:buSzPts val="1550"/>
              <a:buChar char="•"/>
              <a:defRPr/>
            </a:lvl3pPr>
            <a:lvl4pPr marL="1828800" lvl="3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–"/>
              <a:defRPr/>
            </a:lvl4pPr>
            <a:lvl5pPr marL="2286000" lvl="4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»"/>
              <a:defRPr/>
            </a:lvl5pPr>
            <a:lvl6pPr marL="2743200" lvl="5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6pPr>
            <a:lvl7pPr marL="3200400" lvl="6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7pPr>
            <a:lvl8pPr marL="3657600" lvl="7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8pPr>
            <a:lvl9pPr marL="4114800" lvl="8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9pPr>
          </a:lstStyle>
          <a:p>
            <a:endParaRPr/>
          </a:p>
        </p:txBody>
      </p:sp>
      <p:sp>
        <p:nvSpPr>
          <p:cNvPr id="194" name="Google Shape;194;p12"/>
          <p:cNvSpPr txBox="1">
            <a:spLocks noGrp="1"/>
          </p:cNvSpPr>
          <p:nvPr>
            <p:ph type="body" idx="3"/>
          </p:nvPr>
        </p:nvSpPr>
        <p:spPr>
          <a:xfrm>
            <a:off x="13108150" y="4048338"/>
            <a:ext cx="3533700" cy="2889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7025" algn="ctr" rtl="0">
              <a:spcBef>
                <a:spcPts val="640"/>
              </a:spcBef>
              <a:spcAft>
                <a:spcPts val="0"/>
              </a:spcAft>
              <a:buSzPts val="1550"/>
              <a:buChar char="•"/>
              <a:defRPr/>
            </a:lvl1pPr>
            <a:lvl2pPr marL="914400" lvl="1" indent="-327025" algn="ctr" rtl="0">
              <a:spcBef>
                <a:spcPts val="560"/>
              </a:spcBef>
              <a:spcAft>
                <a:spcPts val="0"/>
              </a:spcAft>
              <a:buSzPts val="1550"/>
              <a:buChar char="–"/>
              <a:defRPr/>
            </a:lvl2pPr>
            <a:lvl3pPr marL="1371600" lvl="2" indent="-327025" algn="ctr" rtl="0">
              <a:spcBef>
                <a:spcPts val="480"/>
              </a:spcBef>
              <a:spcAft>
                <a:spcPts val="0"/>
              </a:spcAft>
              <a:buSzPts val="1550"/>
              <a:buChar char="•"/>
              <a:defRPr/>
            </a:lvl3pPr>
            <a:lvl4pPr marL="1828800" lvl="3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–"/>
              <a:defRPr/>
            </a:lvl4pPr>
            <a:lvl5pPr marL="2286000" lvl="4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»"/>
              <a:defRPr/>
            </a:lvl5pPr>
            <a:lvl6pPr marL="2743200" lvl="5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6pPr>
            <a:lvl7pPr marL="3200400" lvl="6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7pPr>
            <a:lvl8pPr marL="3657600" lvl="7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8pPr>
            <a:lvl9pPr marL="4114800" lvl="8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3">
  <p:cSld name="CUSTOM_12"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8" name="Google Shape;218;p15"/>
          <p:cNvGrpSpPr/>
          <p:nvPr/>
        </p:nvGrpSpPr>
        <p:grpSpPr>
          <a:xfrm>
            <a:off x="2130397" y="5047285"/>
            <a:ext cx="4194056" cy="5288702"/>
            <a:chOff x="0" y="-38100"/>
            <a:chExt cx="1104600" cy="1392900"/>
          </a:xfrm>
        </p:grpSpPr>
        <p:sp>
          <p:nvSpPr>
            <p:cNvPr id="219" name="Google Shape;219;p15"/>
            <p:cNvSpPr/>
            <p:nvPr/>
          </p:nvSpPr>
          <p:spPr>
            <a:xfrm>
              <a:off x="0" y="0"/>
              <a:ext cx="1104567" cy="1354667"/>
            </a:xfrm>
            <a:custGeom>
              <a:avLst/>
              <a:gdLst/>
              <a:ahLst/>
              <a:cxnLst/>
              <a:rect l="l" t="t" r="r" b="b"/>
              <a:pathLst>
                <a:path w="1104567" h="1354667" extrusionOk="0">
                  <a:moveTo>
                    <a:pt x="0" y="0"/>
                  </a:moveTo>
                  <a:lnTo>
                    <a:pt x="1104567" y="0"/>
                  </a:lnTo>
                  <a:lnTo>
                    <a:pt x="1104567" y="1354667"/>
                  </a:lnTo>
                  <a:lnTo>
                    <a:pt x="0" y="1354667"/>
                  </a:lnTo>
                  <a:close/>
                </a:path>
              </a:pathLst>
            </a:custGeom>
            <a:solidFill>
              <a:srgbClr val="C8FFE1"/>
            </a:solidFill>
            <a:ln>
              <a:noFill/>
            </a:ln>
          </p:spPr>
        </p:sp>
        <p:sp>
          <p:nvSpPr>
            <p:cNvPr id="220" name="Google Shape;220;p15"/>
            <p:cNvSpPr txBox="1"/>
            <p:nvPr/>
          </p:nvSpPr>
          <p:spPr>
            <a:xfrm>
              <a:off x="0" y="-38100"/>
              <a:ext cx="1104600" cy="1392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1" name="Google Shape;221;p15"/>
          <p:cNvGrpSpPr/>
          <p:nvPr/>
        </p:nvGrpSpPr>
        <p:grpSpPr>
          <a:xfrm>
            <a:off x="7047049" y="4998838"/>
            <a:ext cx="4194056" cy="5288702"/>
            <a:chOff x="0" y="-38100"/>
            <a:chExt cx="1104600" cy="1392900"/>
          </a:xfrm>
        </p:grpSpPr>
        <p:sp>
          <p:nvSpPr>
            <p:cNvPr id="222" name="Google Shape;222;p15"/>
            <p:cNvSpPr/>
            <p:nvPr/>
          </p:nvSpPr>
          <p:spPr>
            <a:xfrm>
              <a:off x="0" y="0"/>
              <a:ext cx="1104567" cy="1354667"/>
            </a:xfrm>
            <a:custGeom>
              <a:avLst/>
              <a:gdLst/>
              <a:ahLst/>
              <a:cxnLst/>
              <a:rect l="l" t="t" r="r" b="b"/>
              <a:pathLst>
                <a:path w="1104567" h="1354667" extrusionOk="0">
                  <a:moveTo>
                    <a:pt x="0" y="0"/>
                  </a:moveTo>
                  <a:lnTo>
                    <a:pt x="1104567" y="0"/>
                  </a:lnTo>
                  <a:lnTo>
                    <a:pt x="1104567" y="1354667"/>
                  </a:lnTo>
                  <a:lnTo>
                    <a:pt x="0" y="1354667"/>
                  </a:lnTo>
                  <a:close/>
                </a:path>
              </a:pathLst>
            </a:custGeom>
            <a:solidFill>
              <a:srgbClr val="C8FFE1"/>
            </a:solidFill>
            <a:ln>
              <a:noFill/>
            </a:ln>
          </p:spPr>
        </p:sp>
        <p:sp>
          <p:nvSpPr>
            <p:cNvPr id="223" name="Google Shape;223;p15"/>
            <p:cNvSpPr txBox="1"/>
            <p:nvPr/>
          </p:nvSpPr>
          <p:spPr>
            <a:xfrm>
              <a:off x="0" y="-38100"/>
              <a:ext cx="1104600" cy="1392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4" name="Google Shape;224;p15"/>
          <p:cNvGrpSpPr/>
          <p:nvPr/>
        </p:nvGrpSpPr>
        <p:grpSpPr>
          <a:xfrm>
            <a:off x="11948005" y="4930304"/>
            <a:ext cx="4194056" cy="5288702"/>
            <a:chOff x="0" y="-38100"/>
            <a:chExt cx="1104600" cy="1392900"/>
          </a:xfrm>
        </p:grpSpPr>
        <p:sp>
          <p:nvSpPr>
            <p:cNvPr id="225" name="Google Shape;225;p15"/>
            <p:cNvSpPr/>
            <p:nvPr/>
          </p:nvSpPr>
          <p:spPr>
            <a:xfrm>
              <a:off x="0" y="0"/>
              <a:ext cx="1104567" cy="1354667"/>
            </a:xfrm>
            <a:custGeom>
              <a:avLst/>
              <a:gdLst/>
              <a:ahLst/>
              <a:cxnLst/>
              <a:rect l="l" t="t" r="r" b="b"/>
              <a:pathLst>
                <a:path w="1104567" h="1354667" extrusionOk="0">
                  <a:moveTo>
                    <a:pt x="0" y="0"/>
                  </a:moveTo>
                  <a:lnTo>
                    <a:pt x="1104567" y="0"/>
                  </a:lnTo>
                  <a:lnTo>
                    <a:pt x="1104567" y="1354667"/>
                  </a:lnTo>
                  <a:lnTo>
                    <a:pt x="0" y="1354667"/>
                  </a:lnTo>
                  <a:close/>
                </a:path>
              </a:pathLst>
            </a:custGeom>
            <a:solidFill>
              <a:srgbClr val="C8FFE1"/>
            </a:solidFill>
            <a:ln>
              <a:noFill/>
            </a:ln>
          </p:spPr>
        </p:sp>
        <p:sp>
          <p:nvSpPr>
            <p:cNvPr id="226" name="Google Shape;226;p15"/>
            <p:cNvSpPr txBox="1"/>
            <p:nvPr/>
          </p:nvSpPr>
          <p:spPr>
            <a:xfrm>
              <a:off x="0" y="-38100"/>
              <a:ext cx="1104600" cy="1392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7" name="Google Shape;227;p15"/>
          <p:cNvSpPr>
            <a:spLocks noGrp="1"/>
          </p:cNvSpPr>
          <p:nvPr>
            <p:ph type="pic" idx="2"/>
          </p:nvPr>
        </p:nvSpPr>
        <p:spPr>
          <a:xfrm>
            <a:off x="2616850" y="3385963"/>
            <a:ext cx="3252600" cy="3352800"/>
          </a:xfrm>
          <a:prstGeom prst="rect">
            <a:avLst/>
          </a:prstGeom>
          <a:noFill/>
          <a:ln>
            <a:noFill/>
          </a:ln>
        </p:spPr>
      </p:sp>
      <p:sp>
        <p:nvSpPr>
          <p:cNvPr id="228" name="Google Shape;228;p15"/>
          <p:cNvSpPr>
            <a:spLocks noGrp="1"/>
          </p:cNvSpPr>
          <p:nvPr>
            <p:ph type="pic" idx="3"/>
          </p:nvPr>
        </p:nvSpPr>
        <p:spPr>
          <a:xfrm>
            <a:off x="7509925" y="3385963"/>
            <a:ext cx="3252600" cy="3352800"/>
          </a:xfrm>
          <a:prstGeom prst="rect">
            <a:avLst/>
          </a:prstGeom>
          <a:noFill/>
          <a:ln>
            <a:noFill/>
          </a:ln>
        </p:spPr>
      </p:sp>
      <p:sp>
        <p:nvSpPr>
          <p:cNvPr id="229" name="Google Shape;229;p15"/>
          <p:cNvSpPr>
            <a:spLocks noGrp="1"/>
          </p:cNvSpPr>
          <p:nvPr>
            <p:ph type="pic" idx="4"/>
          </p:nvPr>
        </p:nvSpPr>
        <p:spPr>
          <a:xfrm>
            <a:off x="12418700" y="3385963"/>
            <a:ext cx="3252600" cy="3352800"/>
          </a:xfrm>
          <a:prstGeom prst="rect">
            <a:avLst/>
          </a:prstGeom>
          <a:noFill/>
          <a:ln>
            <a:noFill/>
          </a:ln>
        </p:spPr>
      </p:sp>
      <p:sp>
        <p:nvSpPr>
          <p:cNvPr id="230" name="Google Shape;230;p15"/>
          <p:cNvSpPr txBox="1">
            <a:spLocks noGrp="1"/>
          </p:cNvSpPr>
          <p:nvPr>
            <p:ph type="title"/>
          </p:nvPr>
        </p:nvSpPr>
        <p:spPr>
          <a:xfrm>
            <a:off x="3967875" y="1630925"/>
            <a:ext cx="10352400" cy="114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31" name="Google Shape;231;p15"/>
          <p:cNvGrpSpPr/>
          <p:nvPr/>
        </p:nvGrpSpPr>
        <p:grpSpPr>
          <a:xfrm>
            <a:off x="5148006" y="3251073"/>
            <a:ext cx="705601" cy="877084"/>
            <a:chOff x="0" y="-38100"/>
            <a:chExt cx="185836" cy="231000"/>
          </a:xfrm>
        </p:grpSpPr>
        <p:sp>
          <p:nvSpPr>
            <p:cNvPr id="232" name="Google Shape;232;p15"/>
            <p:cNvSpPr/>
            <p:nvPr/>
          </p:nvSpPr>
          <p:spPr>
            <a:xfrm>
              <a:off x="0" y="0"/>
              <a:ext cx="185836" cy="192867"/>
            </a:xfrm>
            <a:custGeom>
              <a:avLst/>
              <a:gdLst/>
              <a:ahLst/>
              <a:cxnLst/>
              <a:rect l="l" t="t" r="r" b="b"/>
              <a:pathLst>
                <a:path w="185836" h="192867" extrusionOk="0">
                  <a:moveTo>
                    <a:pt x="0" y="0"/>
                  </a:moveTo>
                  <a:lnTo>
                    <a:pt x="185836" y="0"/>
                  </a:lnTo>
                  <a:lnTo>
                    <a:pt x="185836" y="192867"/>
                  </a:lnTo>
                  <a:lnTo>
                    <a:pt x="0" y="192867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6" scaled="0"/>
            </a:gradFill>
            <a:ln>
              <a:noFill/>
            </a:ln>
          </p:spPr>
        </p:sp>
        <p:sp>
          <p:nvSpPr>
            <p:cNvPr id="233" name="Google Shape;233;p15"/>
            <p:cNvSpPr txBox="1"/>
            <p:nvPr/>
          </p:nvSpPr>
          <p:spPr>
            <a:xfrm>
              <a:off x="0" y="-38100"/>
              <a:ext cx="185700" cy="23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4" name="Google Shape;234;p15"/>
          <p:cNvGrpSpPr/>
          <p:nvPr/>
        </p:nvGrpSpPr>
        <p:grpSpPr>
          <a:xfrm>
            <a:off x="10064659" y="3202626"/>
            <a:ext cx="705601" cy="877084"/>
            <a:chOff x="0" y="-38100"/>
            <a:chExt cx="185836" cy="231000"/>
          </a:xfrm>
        </p:grpSpPr>
        <p:sp>
          <p:nvSpPr>
            <p:cNvPr id="235" name="Google Shape;235;p15"/>
            <p:cNvSpPr/>
            <p:nvPr/>
          </p:nvSpPr>
          <p:spPr>
            <a:xfrm>
              <a:off x="0" y="0"/>
              <a:ext cx="185836" cy="192867"/>
            </a:xfrm>
            <a:custGeom>
              <a:avLst/>
              <a:gdLst/>
              <a:ahLst/>
              <a:cxnLst/>
              <a:rect l="l" t="t" r="r" b="b"/>
              <a:pathLst>
                <a:path w="185836" h="192867" extrusionOk="0">
                  <a:moveTo>
                    <a:pt x="0" y="0"/>
                  </a:moveTo>
                  <a:lnTo>
                    <a:pt x="185836" y="0"/>
                  </a:lnTo>
                  <a:lnTo>
                    <a:pt x="185836" y="192867"/>
                  </a:lnTo>
                  <a:lnTo>
                    <a:pt x="0" y="192867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6" scaled="0"/>
            </a:gradFill>
            <a:ln>
              <a:noFill/>
            </a:ln>
          </p:spPr>
        </p:sp>
        <p:sp>
          <p:nvSpPr>
            <p:cNvPr id="236" name="Google Shape;236;p15"/>
            <p:cNvSpPr txBox="1"/>
            <p:nvPr/>
          </p:nvSpPr>
          <p:spPr>
            <a:xfrm>
              <a:off x="0" y="-38100"/>
              <a:ext cx="185700" cy="23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7" name="Google Shape;237;p15"/>
          <p:cNvGrpSpPr/>
          <p:nvPr/>
        </p:nvGrpSpPr>
        <p:grpSpPr>
          <a:xfrm>
            <a:off x="14965615" y="3134092"/>
            <a:ext cx="705601" cy="877084"/>
            <a:chOff x="0" y="-38100"/>
            <a:chExt cx="185836" cy="231000"/>
          </a:xfrm>
        </p:grpSpPr>
        <p:sp>
          <p:nvSpPr>
            <p:cNvPr id="238" name="Google Shape;238;p15"/>
            <p:cNvSpPr/>
            <p:nvPr/>
          </p:nvSpPr>
          <p:spPr>
            <a:xfrm>
              <a:off x="0" y="0"/>
              <a:ext cx="185836" cy="192867"/>
            </a:xfrm>
            <a:custGeom>
              <a:avLst/>
              <a:gdLst/>
              <a:ahLst/>
              <a:cxnLst/>
              <a:rect l="l" t="t" r="r" b="b"/>
              <a:pathLst>
                <a:path w="185836" h="192867" extrusionOk="0">
                  <a:moveTo>
                    <a:pt x="0" y="0"/>
                  </a:moveTo>
                  <a:lnTo>
                    <a:pt x="185836" y="0"/>
                  </a:lnTo>
                  <a:lnTo>
                    <a:pt x="185836" y="192867"/>
                  </a:lnTo>
                  <a:lnTo>
                    <a:pt x="0" y="192867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6" scaled="0"/>
            </a:gradFill>
            <a:ln>
              <a:noFill/>
            </a:ln>
          </p:spPr>
        </p:sp>
        <p:sp>
          <p:nvSpPr>
            <p:cNvPr id="239" name="Google Shape;239;p15"/>
            <p:cNvSpPr txBox="1"/>
            <p:nvPr/>
          </p:nvSpPr>
          <p:spPr>
            <a:xfrm>
              <a:off x="0" y="-38100"/>
              <a:ext cx="185700" cy="23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0" name="Google Shape;240;p15"/>
          <p:cNvSpPr txBox="1">
            <a:spLocks noGrp="1"/>
          </p:cNvSpPr>
          <p:nvPr>
            <p:ph type="body" idx="1"/>
          </p:nvPr>
        </p:nvSpPr>
        <p:spPr>
          <a:xfrm>
            <a:off x="2601125" y="7026425"/>
            <a:ext cx="3252600" cy="2889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7025" algn="ctr" rtl="0">
              <a:spcBef>
                <a:spcPts val="640"/>
              </a:spcBef>
              <a:spcAft>
                <a:spcPts val="0"/>
              </a:spcAft>
              <a:buSzPts val="1550"/>
              <a:buChar char="•"/>
              <a:defRPr/>
            </a:lvl1pPr>
            <a:lvl2pPr marL="914400" lvl="1" indent="-327025" algn="ctr" rtl="0">
              <a:spcBef>
                <a:spcPts val="560"/>
              </a:spcBef>
              <a:spcAft>
                <a:spcPts val="0"/>
              </a:spcAft>
              <a:buSzPts val="1550"/>
              <a:buChar char="–"/>
              <a:defRPr/>
            </a:lvl2pPr>
            <a:lvl3pPr marL="1371600" lvl="2" indent="-327025" algn="ctr" rtl="0">
              <a:spcBef>
                <a:spcPts val="480"/>
              </a:spcBef>
              <a:spcAft>
                <a:spcPts val="0"/>
              </a:spcAft>
              <a:buSzPts val="1550"/>
              <a:buChar char="•"/>
              <a:defRPr/>
            </a:lvl3pPr>
            <a:lvl4pPr marL="1828800" lvl="3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–"/>
              <a:defRPr/>
            </a:lvl4pPr>
            <a:lvl5pPr marL="2286000" lvl="4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»"/>
              <a:defRPr/>
            </a:lvl5pPr>
            <a:lvl6pPr marL="2743200" lvl="5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6pPr>
            <a:lvl7pPr marL="3200400" lvl="6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7pPr>
            <a:lvl8pPr marL="3657600" lvl="7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8pPr>
            <a:lvl9pPr marL="4114800" lvl="8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9pPr>
          </a:lstStyle>
          <a:p>
            <a:endParaRPr/>
          </a:p>
        </p:txBody>
      </p:sp>
      <p:sp>
        <p:nvSpPr>
          <p:cNvPr id="241" name="Google Shape;241;p15"/>
          <p:cNvSpPr txBox="1">
            <a:spLocks noGrp="1"/>
          </p:cNvSpPr>
          <p:nvPr>
            <p:ph type="body" idx="5"/>
          </p:nvPr>
        </p:nvSpPr>
        <p:spPr>
          <a:xfrm>
            <a:off x="7509925" y="7026425"/>
            <a:ext cx="3252600" cy="2889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7025" algn="ctr" rtl="0">
              <a:spcBef>
                <a:spcPts val="640"/>
              </a:spcBef>
              <a:spcAft>
                <a:spcPts val="0"/>
              </a:spcAft>
              <a:buSzPts val="1550"/>
              <a:buChar char="•"/>
              <a:defRPr/>
            </a:lvl1pPr>
            <a:lvl2pPr marL="914400" lvl="1" indent="-327025" algn="ctr" rtl="0">
              <a:spcBef>
                <a:spcPts val="560"/>
              </a:spcBef>
              <a:spcAft>
                <a:spcPts val="0"/>
              </a:spcAft>
              <a:buSzPts val="1550"/>
              <a:buChar char="–"/>
              <a:defRPr/>
            </a:lvl2pPr>
            <a:lvl3pPr marL="1371600" lvl="2" indent="-327025" algn="ctr" rtl="0">
              <a:spcBef>
                <a:spcPts val="480"/>
              </a:spcBef>
              <a:spcAft>
                <a:spcPts val="0"/>
              </a:spcAft>
              <a:buSzPts val="1550"/>
              <a:buChar char="•"/>
              <a:defRPr/>
            </a:lvl3pPr>
            <a:lvl4pPr marL="1828800" lvl="3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–"/>
              <a:defRPr/>
            </a:lvl4pPr>
            <a:lvl5pPr marL="2286000" lvl="4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»"/>
              <a:defRPr/>
            </a:lvl5pPr>
            <a:lvl6pPr marL="2743200" lvl="5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6pPr>
            <a:lvl7pPr marL="3200400" lvl="6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7pPr>
            <a:lvl8pPr marL="3657600" lvl="7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8pPr>
            <a:lvl9pPr marL="4114800" lvl="8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9pPr>
          </a:lstStyle>
          <a:p>
            <a:endParaRPr/>
          </a:p>
        </p:txBody>
      </p:sp>
      <p:sp>
        <p:nvSpPr>
          <p:cNvPr id="242" name="Google Shape;242;p15"/>
          <p:cNvSpPr txBox="1">
            <a:spLocks noGrp="1"/>
          </p:cNvSpPr>
          <p:nvPr>
            <p:ph type="body" idx="6"/>
          </p:nvPr>
        </p:nvSpPr>
        <p:spPr>
          <a:xfrm>
            <a:off x="12434425" y="7026425"/>
            <a:ext cx="3252600" cy="2889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7025" algn="ctr" rtl="0">
              <a:spcBef>
                <a:spcPts val="640"/>
              </a:spcBef>
              <a:spcAft>
                <a:spcPts val="0"/>
              </a:spcAft>
              <a:buSzPts val="1550"/>
              <a:buChar char="•"/>
              <a:defRPr/>
            </a:lvl1pPr>
            <a:lvl2pPr marL="914400" lvl="1" indent="-327025" algn="ctr" rtl="0">
              <a:spcBef>
                <a:spcPts val="560"/>
              </a:spcBef>
              <a:spcAft>
                <a:spcPts val="0"/>
              </a:spcAft>
              <a:buSzPts val="1550"/>
              <a:buChar char="–"/>
              <a:defRPr/>
            </a:lvl2pPr>
            <a:lvl3pPr marL="1371600" lvl="2" indent="-327025" algn="ctr" rtl="0">
              <a:spcBef>
                <a:spcPts val="480"/>
              </a:spcBef>
              <a:spcAft>
                <a:spcPts val="0"/>
              </a:spcAft>
              <a:buSzPts val="1550"/>
              <a:buChar char="•"/>
              <a:defRPr/>
            </a:lvl3pPr>
            <a:lvl4pPr marL="1828800" lvl="3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–"/>
              <a:defRPr/>
            </a:lvl4pPr>
            <a:lvl5pPr marL="2286000" lvl="4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»"/>
              <a:defRPr/>
            </a:lvl5pPr>
            <a:lvl6pPr marL="2743200" lvl="5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6pPr>
            <a:lvl7pPr marL="3200400" lvl="6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7pPr>
            <a:lvl8pPr marL="3657600" lvl="7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8pPr>
            <a:lvl9pPr marL="4114800" lvl="8" indent="-327025" algn="ctr" rtl="0">
              <a:spcBef>
                <a:spcPts val="400"/>
              </a:spcBef>
              <a:spcAft>
                <a:spcPts val="0"/>
              </a:spcAft>
              <a:buSzPts val="155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FFA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028700" y="1939325"/>
            <a:ext cx="1035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019F49"/>
              </a:buClr>
              <a:buSzPts val="5600"/>
              <a:buFont typeface="Inter Black"/>
              <a:buNone/>
              <a:defRPr sz="5600" i="0" u="none" strike="noStrike" cap="none">
                <a:solidFill>
                  <a:srgbClr val="019F49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Font typeface="Inter"/>
              <a:buNone/>
              <a:defRPr sz="1800"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Font typeface="Inter"/>
              <a:buNone/>
              <a:defRPr sz="1800"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Font typeface="Inter"/>
              <a:buNone/>
              <a:defRPr sz="1800"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Font typeface="Inter"/>
              <a:buNone/>
              <a:defRPr sz="1800"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Font typeface="Inter"/>
              <a:buNone/>
              <a:defRPr sz="1800"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Font typeface="Inter"/>
              <a:buNone/>
              <a:defRPr sz="1800"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Font typeface="Inter"/>
              <a:buNone/>
              <a:defRPr sz="1800"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Font typeface="Inter"/>
              <a:buNone/>
              <a:defRPr sz="1800"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150800" y="3338163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7025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550"/>
              <a:buFont typeface="Inter"/>
              <a:buChar char="•"/>
              <a:defRPr sz="155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327025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550"/>
              <a:buFont typeface="Inter"/>
              <a:buChar char="–"/>
              <a:defRPr sz="155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27025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50"/>
              <a:buFont typeface="Inter"/>
              <a:buChar char="•"/>
              <a:defRPr sz="155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2702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50"/>
              <a:buFont typeface="Inter"/>
              <a:buChar char="–"/>
              <a:defRPr sz="155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2702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50"/>
              <a:buFont typeface="Inter"/>
              <a:buChar char="»"/>
              <a:defRPr sz="155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2702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50"/>
              <a:buFont typeface="Inter"/>
              <a:buChar char="•"/>
              <a:defRPr sz="155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2702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50"/>
              <a:buFont typeface="Inter"/>
              <a:buChar char="•"/>
              <a:defRPr sz="155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2702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50"/>
              <a:buFont typeface="Inter"/>
              <a:buChar char="•"/>
              <a:defRPr sz="155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2702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50"/>
              <a:buFont typeface="Inter"/>
              <a:buChar char="•"/>
              <a:defRPr sz="155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1028700" y="71474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695700" y="71474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471875" y="87349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cxnSp>
        <p:nvCxnSpPr>
          <p:cNvPr id="11" name="Google Shape;11;p1"/>
          <p:cNvCxnSpPr/>
          <p:nvPr/>
        </p:nvCxnSpPr>
        <p:spPr>
          <a:xfrm rot="10800000">
            <a:off x="3643860" y="995363"/>
            <a:ext cx="15094200" cy="0"/>
          </a:xfrm>
          <a:prstGeom prst="straightConnector1">
            <a:avLst/>
          </a:prstGeom>
          <a:noFill/>
          <a:ln w="95250" cap="flat" cmpd="sng">
            <a:solidFill>
              <a:srgbClr val="D7FFE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" name="Google Shape;12;p1"/>
          <p:cNvSpPr txBox="1"/>
          <p:nvPr/>
        </p:nvSpPr>
        <p:spPr>
          <a:xfrm>
            <a:off x="1028700" y="749935"/>
            <a:ext cx="19575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99" b="1" i="0" u="none" strike="noStrike" cap="none">
                <a:solidFill>
                  <a:srgbClr val="019F49"/>
                </a:solidFill>
                <a:latin typeface="Inter"/>
                <a:ea typeface="Inter"/>
                <a:cs typeface="Inter"/>
                <a:sym typeface="Inter"/>
              </a:rPr>
              <a:t>JUNE 2024</a:t>
            </a: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4" r:id="rId3"/>
    <p:sldLayoutId id="2147483656" r:id="rId4"/>
    <p:sldLayoutId id="2147483657" r:id="rId5"/>
    <p:sldLayoutId id="2147483658" r:id="rId6"/>
    <p:sldLayoutId id="2147483661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0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43.png"/><Relationship Id="rId5" Type="http://schemas.openxmlformats.org/officeDocument/2006/relationships/diagramLayout" Target="../diagrams/layout1.xml"/><Relationship Id="rId10" Type="http://schemas.openxmlformats.org/officeDocument/2006/relationships/image" Target="../media/image42.png"/><Relationship Id="rId4" Type="http://schemas.openxmlformats.org/officeDocument/2006/relationships/diagramData" Target="../diagrams/data1.xml"/><Relationship Id="rId9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FFA"/>
        </a:solidFill>
        <a:effectLst/>
      </p:bgPr>
    </p:bg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Google Shape;262;p17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9219919" y="-238539"/>
            <a:ext cx="10646980" cy="10824430"/>
          </a:xfrm>
          <a:prstGeom prst="ellipse">
            <a:avLst/>
          </a:prstGeom>
          <a:noFill/>
          <a:ln>
            <a:noFill/>
          </a:ln>
        </p:spPr>
      </p:pic>
      <p:grpSp>
        <p:nvGrpSpPr>
          <p:cNvPr id="266" name="Google Shape;266;p17"/>
          <p:cNvGrpSpPr/>
          <p:nvPr/>
        </p:nvGrpSpPr>
        <p:grpSpPr>
          <a:xfrm>
            <a:off x="9144000" y="7182098"/>
            <a:ext cx="2340114" cy="2340114"/>
            <a:chOff x="0" y="0"/>
            <a:chExt cx="812800" cy="812800"/>
          </a:xfrm>
        </p:grpSpPr>
        <p:sp>
          <p:nvSpPr>
            <p:cNvPr id="267" name="Google Shape;267;p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17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2" name="Google Shape;272;p17"/>
          <p:cNvGrpSpPr/>
          <p:nvPr/>
        </p:nvGrpSpPr>
        <p:grpSpPr>
          <a:xfrm rot="1038435">
            <a:off x="16929580" y="111271"/>
            <a:ext cx="914510" cy="1093769"/>
            <a:chOff x="0" y="-38100"/>
            <a:chExt cx="240859" cy="288071"/>
          </a:xfrm>
        </p:grpSpPr>
        <p:sp>
          <p:nvSpPr>
            <p:cNvPr id="273" name="Google Shape;273;p17"/>
            <p:cNvSpPr/>
            <p:nvPr/>
          </p:nvSpPr>
          <p:spPr>
            <a:xfrm>
              <a:off x="0" y="0"/>
              <a:ext cx="240859" cy="249971"/>
            </a:xfrm>
            <a:custGeom>
              <a:avLst/>
              <a:gdLst/>
              <a:ahLst/>
              <a:cxnLst/>
              <a:rect l="l" t="t" r="r" b="b"/>
              <a:pathLst>
                <a:path w="240859" h="249971" extrusionOk="0">
                  <a:moveTo>
                    <a:pt x="0" y="0"/>
                  </a:moveTo>
                  <a:lnTo>
                    <a:pt x="240859" y="0"/>
                  </a:lnTo>
                  <a:lnTo>
                    <a:pt x="240859" y="249971"/>
                  </a:lnTo>
                  <a:lnTo>
                    <a:pt x="0" y="249971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274" name="Google Shape;274;p17"/>
            <p:cNvSpPr txBox="1"/>
            <p:nvPr/>
          </p:nvSpPr>
          <p:spPr>
            <a:xfrm>
              <a:off x="0" y="-38100"/>
              <a:ext cx="240859" cy="2880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5" name="Google Shape;275;p17"/>
          <p:cNvSpPr txBox="1"/>
          <p:nvPr/>
        </p:nvSpPr>
        <p:spPr>
          <a:xfrm>
            <a:off x="1015448" y="5800299"/>
            <a:ext cx="8436400" cy="1421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40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600" b="0" i="0" u="none" strike="noStrike" cap="none" dirty="0">
                <a:solidFill>
                  <a:srgbClr val="8AA48D"/>
                </a:solidFill>
                <a:latin typeface="Inter Black"/>
                <a:ea typeface="Inter Black"/>
                <a:cs typeface="Inter Black"/>
                <a:sym typeface="Inter Black"/>
              </a:rPr>
              <a:t>УНИВЕРСИТЕТ</a:t>
            </a:r>
            <a:endParaRPr sz="6600" dirty="0">
              <a:solidFill>
                <a:srgbClr val="8AA48D"/>
              </a:solidFill>
            </a:endParaRPr>
          </a:p>
        </p:txBody>
      </p:sp>
      <p:sp>
        <p:nvSpPr>
          <p:cNvPr id="276" name="Google Shape;276;p17"/>
          <p:cNvSpPr txBox="1"/>
          <p:nvPr/>
        </p:nvSpPr>
        <p:spPr>
          <a:xfrm>
            <a:off x="1015449" y="6933063"/>
            <a:ext cx="7084508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>
                <a:solidFill>
                  <a:srgbClr val="8AA48D"/>
                </a:solidFill>
                <a:latin typeface="Inter"/>
                <a:ea typeface="Inter"/>
                <a:cs typeface="Inter"/>
                <a:sym typeface="Inter"/>
              </a:rPr>
              <a:t>ИМ. В.М. ШУКШИНА</a:t>
            </a:r>
            <a:endParaRPr sz="900" dirty="0">
              <a:solidFill>
                <a:srgbClr val="8AA48D"/>
              </a:solidFill>
            </a:endParaRPr>
          </a:p>
        </p:txBody>
      </p:sp>
      <p:sp>
        <p:nvSpPr>
          <p:cNvPr id="278" name="Google Shape;278;p17"/>
          <p:cNvSpPr txBox="1"/>
          <p:nvPr/>
        </p:nvSpPr>
        <p:spPr>
          <a:xfrm>
            <a:off x="1028700" y="2688608"/>
            <a:ext cx="7929770" cy="13603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30000"/>
              </a:lnSpc>
            </a:pPr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Inter" charset="0"/>
                <a:ea typeface="Inter" charset="0"/>
              </a:rPr>
              <a:t>федеральное государственное бюджетное образовательное учреждение высшего образования </a:t>
            </a:r>
            <a:r>
              <a:rPr lang="ru-RU" sz="1800" b="1" dirty="0">
                <a:solidFill>
                  <a:srgbClr val="8AA48D"/>
                </a:solidFill>
                <a:latin typeface="Inter" charset="0"/>
                <a:ea typeface="Inter" charset="0"/>
              </a:rPr>
              <a:t>«Алтайский государственный педагогический университет»</a:t>
            </a:r>
            <a:endParaRPr lang="ru-RU" sz="1800" dirty="0">
              <a:solidFill>
                <a:srgbClr val="8AA48D"/>
              </a:solidFill>
              <a:latin typeface="Inter" charset="0"/>
              <a:ea typeface="Inter" charset="0"/>
            </a:endParaRPr>
          </a:p>
          <a:p>
            <a:pPr lvl="0">
              <a:lnSpc>
                <a:spcPct val="130000"/>
              </a:lnSpc>
            </a:pPr>
            <a:endParaRPr dirty="0"/>
          </a:p>
        </p:txBody>
      </p:sp>
      <p:grpSp>
        <p:nvGrpSpPr>
          <p:cNvPr id="279" name="Google Shape;279;p17"/>
          <p:cNvGrpSpPr/>
          <p:nvPr/>
        </p:nvGrpSpPr>
        <p:grpSpPr>
          <a:xfrm rot="-1939124">
            <a:off x="6763651" y="8676893"/>
            <a:ext cx="1011871" cy="885387"/>
            <a:chOff x="0" y="0"/>
            <a:chExt cx="812800" cy="711200"/>
          </a:xfrm>
        </p:grpSpPr>
        <p:sp>
          <p:nvSpPr>
            <p:cNvPr id="280" name="Google Shape;28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281" name="Google Shape;28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2" name="Google Shape;282;p17"/>
          <p:cNvGrpSpPr/>
          <p:nvPr/>
        </p:nvGrpSpPr>
        <p:grpSpPr>
          <a:xfrm>
            <a:off x="16024277" y="7061029"/>
            <a:ext cx="1350237" cy="1350237"/>
            <a:chOff x="0" y="0"/>
            <a:chExt cx="812800" cy="812800"/>
          </a:xfrm>
        </p:grpSpPr>
        <p:sp>
          <p:nvSpPr>
            <p:cNvPr id="283" name="Google Shape;283;p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17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993914" y="662610"/>
            <a:ext cx="2510548" cy="58309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69" name="Google Shape;269;p17"/>
          <p:cNvGrpSpPr/>
          <p:nvPr/>
        </p:nvGrpSpPr>
        <p:grpSpPr>
          <a:xfrm rot="1458591">
            <a:off x="8821780" y="1929088"/>
            <a:ext cx="1604683" cy="1404098"/>
            <a:chOff x="0" y="0"/>
            <a:chExt cx="812800" cy="711200"/>
          </a:xfrm>
        </p:grpSpPr>
        <p:sp>
          <p:nvSpPr>
            <p:cNvPr id="270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271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9" name="Рисунок 28" descr="logo_aggpu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169" y="466777"/>
            <a:ext cx="2358890" cy="2174897"/>
          </a:xfrm>
          <a:prstGeom prst="rect">
            <a:avLst/>
          </a:prstGeom>
        </p:spPr>
      </p:pic>
      <p:pic>
        <p:nvPicPr>
          <p:cNvPr id="27" name="Рисунок 26" descr="текст.png"/>
          <p:cNvPicPr>
            <a:picLocks noChangeAspect="1"/>
          </p:cNvPicPr>
          <p:nvPr/>
        </p:nvPicPr>
        <p:blipFill>
          <a:blip r:embed="rId5">
            <a:lum bright="30000"/>
          </a:blip>
          <a:stretch>
            <a:fillRect/>
          </a:stretch>
        </p:blipFill>
        <p:spPr>
          <a:xfrm>
            <a:off x="634108" y="7564587"/>
            <a:ext cx="7227004" cy="1171650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1" y="7983941"/>
            <a:ext cx="941696" cy="262868"/>
          </a:xfrm>
          <a:prstGeom prst="rect">
            <a:avLst/>
          </a:prstGeom>
          <a:solidFill>
            <a:srgbClr val="6D8D71"/>
          </a:solidFill>
          <a:ln>
            <a:solidFill>
              <a:srgbClr val="6D8D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6D8D7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4400" y="3671248"/>
            <a:ext cx="73158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>
                <a:solidFill>
                  <a:srgbClr val="00643C"/>
                </a:solidFill>
                <a:latin typeface="+mj-lt"/>
                <a:ea typeface="Inter Black" charset="0"/>
              </a:rPr>
              <a:t>ПРАВИЛА </a:t>
            </a:r>
          </a:p>
          <a:p>
            <a:r>
              <a:rPr lang="ru-RU" sz="8000" b="1" dirty="0">
                <a:solidFill>
                  <a:srgbClr val="00643C"/>
                </a:solidFill>
                <a:latin typeface="+mj-lt"/>
                <a:ea typeface="Inter Black" charset="0"/>
              </a:rPr>
              <a:t>ПРИЁМА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578372" y="493415"/>
            <a:ext cx="16994777" cy="1193400"/>
            <a:chOff x="0" y="2"/>
            <a:chExt cx="16994777" cy="1193400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2"/>
              <a:ext cx="16994777" cy="1193400"/>
            </a:xfrm>
            <a:prstGeom prst="roundRect">
              <a:avLst/>
            </a:pr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58257" y="58259"/>
              <a:ext cx="16878263" cy="10768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4310" tIns="194310" rIns="194310" bIns="194310" numCol="1" spcCol="1270" anchor="ctr" anchorCtr="0">
              <a:noAutofit/>
            </a:bodyPr>
            <a:lstStyle/>
            <a:p>
              <a:pPr lvl="0" algn="ctr" defTabSz="22669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5400" b="1" i="0" kern="1200" dirty="0">
                  <a:solidFill>
                    <a:srgbClr val="00643C"/>
                  </a:solidFill>
                </a:rPr>
                <a:t>СРОКИ ПРИЕМА ДОКУМЕНТОВ</a:t>
              </a:r>
            </a:p>
          </p:txBody>
        </p:sp>
      </p:grp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421752"/>
              </p:ext>
            </p:extLst>
          </p:nvPr>
        </p:nvGraphicFramePr>
        <p:xfrm>
          <a:off x="878006" y="2621699"/>
          <a:ext cx="8129516" cy="509301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3239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56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3988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rgbClr val="C00000"/>
                          </a:solidFill>
                        </a:rPr>
                        <a:t> с 20 июня по</a:t>
                      </a:r>
                      <a:r>
                        <a:rPr lang="ru-RU" sz="2800" b="1" baseline="0" dirty="0">
                          <a:solidFill>
                            <a:srgbClr val="C00000"/>
                          </a:solidFill>
                        </a:rPr>
                        <a:t> 25 июля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b="1" dirty="0"/>
                        <a:t>от поступающих на бюджетные места по результатам ЕГЭ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8011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rgbClr val="C00000"/>
                          </a:solidFill>
                        </a:rPr>
                        <a:t>с</a:t>
                      </a:r>
                      <a:r>
                        <a:rPr lang="ru-RU" sz="2800" b="1" baseline="0" dirty="0">
                          <a:solidFill>
                            <a:srgbClr val="C00000"/>
                          </a:solidFill>
                        </a:rPr>
                        <a:t> 20 июня по 20 июля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b="1" dirty="0"/>
                        <a:t>от</a:t>
                      </a:r>
                      <a:r>
                        <a:rPr lang="ru-RU" sz="2800" b="1" baseline="0" dirty="0"/>
                        <a:t> поступающих на бюджетные места, сдающих вступительные испытания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3988"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>
                          <a:solidFill>
                            <a:srgbClr val="C00000"/>
                          </a:solidFill>
                        </a:rPr>
                        <a:t>с 20 июня по 27 августа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b="1" dirty="0"/>
                        <a:t>от поступающих на места</a:t>
                      </a:r>
                      <a:r>
                        <a:rPr lang="ru-RU" sz="2800" b="1" baseline="0" dirty="0"/>
                        <a:t> по договорам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b="1" baseline="0" dirty="0"/>
                        <a:t>(платное обучение)</a:t>
                      </a:r>
                      <a:endParaRPr lang="ru-RU" sz="28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394579" y="1843774"/>
          <a:ext cx="9130352" cy="57187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130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7187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Высшее образование - </a:t>
                      </a:r>
                      <a:r>
                        <a:rPr lang="ru-RU" sz="2800" dirty="0" err="1"/>
                        <a:t>бакалавриат</a:t>
                      </a:r>
                      <a:endParaRPr lang="ru-RU" sz="2800" dirty="0"/>
                    </a:p>
                  </a:txBody>
                  <a:tcPr>
                    <a:solidFill>
                      <a:srgbClr val="5AB2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841613" y="7798749"/>
          <a:ext cx="9462447" cy="17983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4624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ru-RU" sz="2400" dirty="0"/>
                        <a:t>Поступающий может в заявлении</a:t>
                      </a:r>
                      <a:r>
                        <a:rPr lang="ru-RU" sz="2400" baseline="0" dirty="0"/>
                        <a:t> указать </a:t>
                      </a:r>
                      <a:r>
                        <a:rPr lang="ru-RU" sz="2400" baseline="0" dirty="0">
                          <a:solidFill>
                            <a:srgbClr val="C00000"/>
                          </a:solidFill>
                        </a:rPr>
                        <a:t>не более 5 специальностей/направлений подготовки</a:t>
                      </a:r>
                    </a:p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ru-RU" sz="2400" baseline="0" dirty="0">
                          <a:solidFill>
                            <a:schemeClr val="bg1"/>
                          </a:solidFill>
                        </a:rPr>
                        <a:t>С 2025 года для поступления необходимо предоставить </a:t>
                      </a:r>
                      <a:r>
                        <a:rPr lang="ru-RU" sz="4000" u="sng" baseline="0" dirty="0">
                          <a:solidFill>
                            <a:srgbClr val="C00000"/>
                          </a:solidFill>
                        </a:rPr>
                        <a:t>согласие на зачисление</a:t>
                      </a:r>
                      <a:endParaRPr lang="ru-RU" sz="2400" u="sng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5AB2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Двойная стрелка влево/вверх 12"/>
          <p:cNvSpPr/>
          <p:nvPr/>
        </p:nvSpPr>
        <p:spPr>
          <a:xfrm>
            <a:off x="9103058" y="7970294"/>
            <a:ext cx="6073252" cy="1978926"/>
          </a:xfrm>
          <a:prstGeom prst="leftUpArrow">
            <a:avLst>
              <a:gd name="adj1" fmla="val 23397"/>
              <a:gd name="adj2" fmla="val 25829"/>
              <a:gd name="adj3" fmla="val 25000"/>
            </a:avLst>
          </a:prstGeom>
          <a:solidFill>
            <a:srgbClr val="ECECE8"/>
          </a:solidFill>
          <a:ln>
            <a:solidFill>
              <a:srgbClr val="1B49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Zeichen_101_-_Gefahrstelle,_StVO_1970.sv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8582" y="7629100"/>
            <a:ext cx="1583270" cy="1390867"/>
          </a:xfrm>
          <a:prstGeom prst="rect">
            <a:avLst/>
          </a:prstGeom>
        </p:spPr>
      </p:pic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736600"/>
              </p:ext>
            </p:extLst>
          </p:nvPr>
        </p:nvGraphicFramePr>
        <p:xfrm>
          <a:off x="9916160" y="2647666"/>
          <a:ext cx="7446066" cy="507733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332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35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983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rgbClr val="C00000"/>
                          </a:solidFill>
                        </a:rPr>
                        <a:t>1</a:t>
                      </a:r>
                      <a:r>
                        <a:rPr lang="ru-RU" sz="2800" baseline="0" dirty="0">
                          <a:solidFill>
                            <a:srgbClr val="C00000"/>
                          </a:solidFill>
                        </a:rPr>
                        <a:t> августа 12:00 (ПО МСК)</a:t>
                      </a:r>
                      <a:endParaRPr lang="ru-RU" sz="28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800" b="1" dirty="0"/>
                        <a:t>для</a:t>
                      </a:r>
                      <a:r>
                        <a:rPr lang="ru-RU" sz="2800" b="1" baseline="0" dirty="0"/>
                        <a:t> приоритетного направления (от поступающих на места в пределах квот)</a:t>
                      </a:r>
                      <a:endParaRPr lang="ru-RU" sz="28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2614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rgbClr val="C00000"/>
                          </a:solidFill>
                        </a:rPr>
                        <a:t>5</a:t>
                      </a:r>
                      <a:r>
                        <a:rPr lang="ru-RU" sz="2800" b="1" baseline="0" dirty="0">
                          <a:solidFill>
                            <a:srgbClr val="C00000"/>
                          </a:solidFill>
                        </a:rPr>
                        <a:t> августа 12:00 (ПО МСК)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b="1" dirty="0"/>
                        <a:t>для</a:t>
                      </a:r>
                      <a:r>
                        <a:rPr lang="ru-RU" sz="2800" b="1" baseline="0" dirty="0"/>
                        <a:t> основного этапа (</a:t>
                      </a:r>
                      <a:r>
                        <a:rPr lang="ru-RU" sz="2800" b="1" dirty="0"/>
                        <a:t>от поступающих на бюджетные места</a:t>
                      </a:r>
                      <a:r>
                        <a:rPr lang="ru-RU" sz="2800" b="1" baseline="0" dirty="0"/>
                        <a:t>)</a:t>
                      </a:r>
                      <a:endParaRPr lang="ru-RU" sz="28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261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</a:rPr>
                        <a:t>29</a:t>
                      </a:r>
                      <a:r>
                        <a:rPr lang="ru-RU" sz="2800" b="1" baseline="0" dirty="0">
                          <a:solidFill>
                            <a:srgbClr val="C00000"/>
                          </a:solidFill>
                        </a:rPr>
                        <a:t> августа 12:00 (ПО МСК)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b="1" dirty="0"/>
                        <a:t>от поступающих на места</a:t>
                      </a:r>
                      <a:r>
                        <a:rPr lang="ru-RU" sz="2800" b="1" baseline="0" dirty="0"/>
                        <a:t> по договорам (платное обучение)</a:t>
                      </a:r>
                      <a:endParaRPr lang="ru-RU" sz="28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0"/>
            <a:ext cx="9130352" cy="10287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957560" y="491318"/>
            <a:ext cx="9324360" cy="1026577"/>
          </a:xfrm>
        </p:spPr>
        <p:txBody>
          <a:bodyPr/>
          <a:lstStyle/>
          <a:p>
            <a:r>
              <a:rPr lang="ru-RU" sz="5400" dirty="0">
                <a:solidFill>
                  <a:srgbClr val="00643C"/>
                </a:solidFill>
              </a:rPr>
              <a:t>Необходимые документы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7794" y="1969825"/>
            <a:ext cx="8775510" cy="809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dirty="0">
                <a:latin typeface="+mn-lt"/>
              </a:rPr>
              <a:t>Документ, удостоверяющий личность (паспорт)</a:t>
            </a:r>
          </a:p>
          <a:p>
            <a:endParaRPr lang="ru-RU" sz="2800" dirty="0">
              <a:latin typeface="+mn-lt"/>
            </a:endParaRPr>
          </a:p>
          <a:p>
            <a:pPr lvl="0">
              <a:buFont typeface="Wingdings" pitchFamily="2" charset="2"/>
              <a:buChar char="ü"/>
            </a:pPr>
            <a:r>
              <a:rPr lang="ru-RU" sz="2800" dirty="0">
                <a:latin typeface="+mn-lt"/>
              </a:rPr>
              <a:t>СНИЛС</a:t>
            </a:r>
          </a:p>
          <a:p>
            <a:pPr lvl="0">
              <a:buFont typeface="Wingdings" pitchFamily="2" charset="2"/>
              <a:buChar char="ü"/>
            </a:pPr>
            <a:endParaRPr lang="ru-RU" sz="2800" dirty="0">
              <a:latin typeface="+mn-lt"/>
            </a:endParaRPr>
          </a:p>
          <a:p>
            <a:pPr lvl="0">
              <a:buFont typeface="Wingdings" pitchFamily="2" charset="2"/>
              <a:buChar char="ü"/>
            </a:pPr>
            <a:r>
              <a:rPr lang="ru-RU" sz="2800" dirty="0">
                <a:latin typeface="+mn-lt"/>
              </a:rPr>
              <a:t>Документ о ранее полученном образовании </a:t>
            </a:r>
            <a:r>
              <a:rPr lang="ru-RU" sz="2800" dirty="0">
                <a:latin typeface="+mn-lt"/>
                <a:cs typeface="Arial" panose="020B0604020202020204" pitchFamily="34" charset="0"/>
              </a:rPr>
              <a:t>(аттестат, диплом)</a:t>
            </a:r>
          </a:p>
          <a:p>
            <a:pPr lvl="0">
              <a:buFont typeface="Wingdings" pitchFamily="2" charset="2"/>
              <a:buChar char="ü"/>
            </a:pPr>
            <a:endParaRPr lang="ru-RU" sz="2800" dirty="0">
              <a:latin typeface="+mn-lt"/>
              <a:cs typeface="Arial" panose="020B0604020202020204" pitchFamily="34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ru-RU" sz="2800" dirty="0">
                <a:latin typeface="+mn-lt"/>
                <a:cs typeface="Arial" panose="020B0604020202020204" pitchFamily="34" charset="0"/>
              </a:rPr>
              <a:t>Фотография </a:t>
            </a:r>
            <a:r>
              <a:rPr lang="ru-RU" sz="2800" dirty="0" smtClean="0">
                <a:latin typeface="+mn-lt"/>
                <a:cs typeface="Arial" panose="020B0604020202020204" pitchFamily="34" charset="0"/>
              </a:rPr>
              <a:t>поступающего</a:t>
            </a:r>
          </a:p>
          <a:p>
            <a:pPr lvl="0"/>
            <a:endParaRPr lang="ru-RU" sz="2800" dirty="0">
              <a:latin typeface="+mn-lt"/>
              <a:cs typeface="Arial" panose="020B0604020202020204" pitchFamily="34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ru-RU" sz="2800" dirty="0">
                <a:latin typeface="+mn-lt"/>
                <a:cs typeface="Arial" panose="020B0604020202020204" pitchFamily="34" charset="0"/>
              </a:rPr>
              <a:t>Иные документы по усмотрению поступающего (документы, подтверждающие инвалидность; документы, подтверждающие право на поступление в пределах отдельной квоты; документы, подтверждающие индивидуальные достижение и др.)</a:t>
            </a:r>
          </a:p>
          <a:p>
            <a:pPr lvl="0"/>
            <a:endParaRPr lang="ru-RU" sz="2400" dirty="0">
              <a:latin typeface="+mn-lt"/>
              <a:cs typeface="Arial" panose="020B0604020202020204" pitchFamily="34" charset="0"/>
            </a:endParaRPr>
          </a:p>
          <a:p>
            <a:pPr lvl="0"/>
            <a:r>
              <a:rPr lang="ru-RU" sz="2400" i="1" u="sng" dirty="0">
                <a:latin typeface="+mn-lt"/>
                <a:cs typeface="Arial" panose="020B0604020202020204" pitchFamily="34" charset="0"/>
              </a:rPr>
              <a:t>*Для ускорения процесса оформления заявления поступающему необходимо иметь копии документов</a:t>
            </a:r>
          </a:p>
          <a:p>
            <a:pPr lvl="0"/>
            <a:endParaRPr lang="ru-RU" dirty="0">
              <a:latin typeface="Arial Black" panose="020B0A04020102020204" pitchFamily="34" charset="0"/>
            </a:endParaRPr>
          </a:p>
          <a:p>
            <a:endParaRPr lang="ru-RU" dirty="0"/>
          </a:p>
        </p:txBody>
      </p:sp>
      <p:pic>
        <p:nvPicPr>
          <p:cNvPr id="17" name="Рисунок 16" descr="ped_061224.jpg"/>
          <p:cNvPicPr>
            <a:picLocks noChangeAspect="1"/>
          </p:cNvPicPr>
          <p:nvPr/>
        </p:nvPicPr>
        <p:blipFill>
          <a:blip r:embed="rId2"/>
          <a:srcRect l="13881" t="14733" r="3333"/>
          <a:stretch>
            <a:fillRect/>
          </a:stretch>
        </p:blipFill>
        <p:spPr>
          <a:xfrm>
            <a:off x="9498842" y="1924334"/>
            <a:ext cx="8180107" cy="6318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8" name="Google Shape;279;p17"/>
          <p:cNvGrpSpPr/>
          <p:nvPr/>
        </p:nvGrpSpPr>
        <p:grpSpPr>
          <a:xfrm rot="20292571">
            <a:off x="8666477" y="1129746"/>
            <a:ext cx="1920182" cy="1680159"/>
            <a:chOff x="0" y="0"/>
            <a:chExt cx="812800" cy="711200"/>
          </a:xfrm>
        </p:grpSpPr>
        <p:sp>
          <p:nvSpPr>
            <p:cNvPr id="19" name="Google Shape;28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20" name="Google Shape;28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" name="Google Shape;269;p17"/>
          <p:cNvGrpSpPr/>
          <p:nvPr/>
        </p:nvGrpSpPr>
        <p:grpSpPr>
          <a:xfrm rot="1458591">
            <a:off x="15994685" y="7511732"/>
            <a:ext cx="1604683" cy="1404098"/>
            <a:chOff x="0" y="0"/>
            <a:chExt cx="812800" cy="711200"/>
          </a:xfrm>
        </p:grpSpPr>
        <p:sp>
          <p:nvSpPr>
            <p:cNvPr id="22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23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71;p25"/>
          <p:cNvGrpSpPr/>
          <p:nvPr/>
        </p:nvGrpSpPr>
        <p:grpSpPr>
          <a:xfrm>
            <a:off x="779318" y="2005184"/>
            <a:ext cx="5541917" cy="5936617"/>
            <a:chOff x="0" y="-38100"/>
            <a:chExt cx="1141092" cy="1222361"/>
          </a:xfrm>
        </p:grpSpPr>
        <p:sp>
          <p:nvSpPr>
            <p:cNvPr id="472" name="Google Shape;472;p25"/>
            <p:cNvSpPr/>
            <p:nvPr/>
          </p:nvSpPr>
          <p:spPr>
            <a:xfrm>
              <a:off x="0" y="0"/>
              <a:ext cx="1141092" cy="1184261"/>
            </a:xfrm>
            <a:custGeom>
              <a:avLst/>
              <a:gdLst/>
              <a:ahLst/>
              <a:cxnLst/>
              <a:rect l="l" t="t" r="r" b="b"/>
              <a:pathLst>
                <a:path w="1141092" h="1184261" extrusionOk="0">
                  <a:moveTo>
                    <a:pt x="0" y="0"/>
                  </a:moveTo>
                  <a:lnTo>
                    <a:pt x="1141092" y="0"/>
                  </a:lnTo>
                  <a:lnTo>
                    <a:pt x="1141092" y="1184261"/>
                  </a:lnTo>
                  <a:lnTo>
                    <a:pt x="0" y="11842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473" name="Google Shape;473;p25"/>
            <p:cNvSpPr txBox="1"/>
            <p:nvPr/>
          </p:nvSpPr>
          <p:spPr>
            <a:xfrm>
              <a:off x="0" y="-38100"/>
              <a:ext cx="1141092" cy="12223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474" name="Google Shape;474;p25"/>
          <p:cNvPicPr preferRelativeResize="0"/>
          <p:nvPr/>
        </p:nvPicPr>
        <p:blipFill>
          <a:blip r:embed="rId3"/>
          <a:srcRect l="20802" r="9621"/>
          <a:stretch>
            <a:fillRect/>
          </a:stretch>
        </p:blipFill>
        <p:spPr>
          <a:xfrm>
            <a:off x="1163782" y="2665922"/>
            <a:ext cx="4814124" cy="4613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979714" y="901337"/>
            <a:ext cx="1972492" cy="339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5" name="Google Shape;475;p25"/>
          <p:cNvSpPr txBox="1"/>
          <p:nvPr/>
        </p:nvSpPr>
        <p:spPr>
          <a:xfrm>
            <a:off x="561703" y="156754"/>
            <a:ext cx="16589828" cy="103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 smtClean="0">
                <a:solidFill>
                  <a:srgbClr val="019F49"/>
                </a:solidFill>
                <a:latin typeface="Inter Black"/>
                <a:ea typeface="Inter Black"/>
                <a:sym typeface="Inter Black"/>
              </a:rPr>
              <a:t>Выбери профессию мечты в Университете Шукшина</a:t>
            </a:r>
            <a:endParaRPr sz="1100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263977"/>
              </p:ext>
            </p:extLst>
          </p:nvPr>
        </p:nvGraphicFramePr>
        <p:xfrm>
          <a:off x="7283419" y="1919903"/>
          <a:ext cx="9244020" cy="544140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2440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29608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00643C"/>
                          </a:solidFill>
                        </a:rPr>
                        <a:t>СРЕДНЕЕ</a:t>
                      </a:r>
                      <a:r>
                        <a:rPr lang="ru-RU" sz="3200" baseline="0" dirty="0" smtClean="0">
                          <a:solidFill>
                            <a:srgbClr val="00643C"/>
                          </a:solidFill>
                        </a:rPr>
                        <a:t> ПРОФЕССИОНАЛЬНОЕ ОБРАЗОВАНИЕ</a:t>
                      </a:r>
                      <a:endParaRPr lang="ru-RU" sz="3200" dirty="0">
                        <a:solidFill>
                          <a:srgbClr val="00643C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9526">
                <a:tc>
                  <a:txBody>
                    <a:bodyPr/>
                    <a:lstStyle/>
                    <a:p>
                      <a:pPr algn="ctr"/>
                      <a:r>
                        <a:rPr lang="ru-RU" sz="2800" b="1" u="none" strike="noStrike" cap="none" dirty="0" smtClean="0">
                          <a:solidFill>
                            <a:schemeClr val="bg1"/>
                          </a:solidFill>
                          <a:sym typeface="Arial"/>
                        </a:rPr>
                        <a:t>ОЧНАЯ ФОРМА ОБУЧЕНИЯ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47AB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52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643C"/>
                          </a:solidFill>
                          <a:latin typeface="+mj-lt"/>
                        </a:rPr>
                        <a:t>Специальность</a:t>
                      </a:r>
                      <a:endParaRPr lang="ru-RU" sz="16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41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7145">
                <a:tc>
                  <a:txBody>
                    <a:bodyPr/>
                    <a:lstStyle/>
                    <a:p>
                      <a:r>
                        <a:rPr lang="ru-RU" sz="20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40.02.04 </a:t>
                      </a:r>
                      <a:r>
                        <a:rPr lang="ru-RU" sz="2000" b="1" i="0" u="none" strike="noStrike" cap="none" dirty="0" smtClean="0">
                          <a:solidFill>
                            <a:srgbClr val="00643C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Юриспруденция</a:t>
                      </a:r>
                      <a:endParaRPr lang="ru-RU" sz="20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48380">
                <a:tc>
                  <a:txBody>
                    <a:bodyPr/>
                    <a:lstStyle/>
                    <a:p>
                      <a:r>
                        <a:rPr lang="ru-RU" sz="20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09.02.07 </a:t>
                      </a:r>
                      <a:r>
                        <a:rPr lang="ru-RU" sz="2000" b="1" i="0" u="none" strike="noStrike" cap="none" dirty="0" smtClean="0">
                          <a:solidFill>
                            <a:srgbClr val="00643C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Информационные системы и программирование</a:t>
                      </a:r>
                      <a:endParaRPr lang="ru-RU" sz="20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66790">
                <a:tc>
                  <a:txBody>
                    <a:bodyPr/>
                    <a:lstStyle/>
                    <a:p>
                      <a:r>
                        <a:rPr lang="ru-RU" sz="20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44.02.01 </a:t>
                      </a:r>
                      <a:r>
                        <a:rPr lang="ru-RU" sz="2000" b="1" i="0" u="none" strike="noStrike" cap="none" dirty="0" smtClean="0">
                          <a:solidFill>
                            <a:srgbClr val="00643C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Дошкольное образование</a:t>
                      </a:r>
                      <a:endParaRPr lang="ru-RU" sz="20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3" name="Google Shape;279;p17"/>
          <p:cNvGrpSpPr/>
          <p:nvPr/>
        </p:nvGrpSpPr>
        <p:grpSpPr>
          <a:xfrm rot="-1939124">
            <a:off x="4860645" y="6466023"/>
            <a:ext cx="1920182" cy="1680159"/>
            <a:chOff x="0" y="0"/>
            <a:chExt cx="812800" cy="711200"/>
          </a:xfrm>
        </p:grpSpPr>
        <p:sp>
          <p:nvSpPr>
            <p:cNvPr id="25" name="Google Shape;28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26" name="Google Shape;28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269;p17"/>
          <p:cNvGrpSpPr/>
          <p:nvPr/>
        </p:nvGrpSpPr>
        <p:grpSpPr>
          <a:xfrm rot="1458591">
            <a:off x="5211681" y="6679219"/>
            <a:ext cx="1604683" cy="1404098"/>
            <a:chOff x="0" y="0"/>
            <a:chExt cx="812800" cy="711200"/>
          </a:xfrm>
        </p:grpSpPr>
        <p:sp>
          <p:nvSpPr>
            <p:cNvPr id="31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32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71;p25"/>
          <p:cNvGrpSpPr/>
          <p:nvPr/>
        </p:nvGrpSpPr>
        <p:grpSpPr>
          <a:xfrm>
            <a:off x="10481480" y="1119117"/>
            <a:ext cx="7451677" cy="8557146"/>
            <a:chOff x="0" y="-38100"/>
            <a:chExt cx="1141092" cy="1222361"/>
          </a:xfrm>
        </p:grpSpPr>
        <p:sp>
          <p:nvSpPr>
            <p:cNvPr id="472" name="Google Shape;472;p25"/>
            <p:cNvSpPr/>
            <p:nvPr/>
          </p:nvSpPr>
          <p:spPr>
            <a:xfrm>
              <a:off x="0" y="0"/>
              <a:ext cx="1141092" cy="1184261"/>
            </a:xfrm>
            <a:custGeom>
              <a:avLst/>
              <a:gdLst/>
              <a:ahLst/>
              <a:cxnLst/>
              <a:rect l="l" t="t" r="r" b="b"/>
              <a:pathLst>
                <a:path w="1141092" h="1184261" extrusionOk="0">
                  <a:moveTo>
                    <a:pt x="0" y="0"/>
                  </a:moveTo>
                  <a:lnTo>
                    <a:pt x="1141092" y="0"/>
                  </a:lnTo>
                  <a:lnTo>
                    <a:pt x="1141092" y="1184261"/>
                  </a:lnTo>
                  <a:lnTo>
                    <a:pt x="0" y="11842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473" name="Google Shape;473;p25"/>
            <p:cNvSpPr txBox="1"/>
            <p:nvPr/>
          </p:nvSpPr>
          <p:spPr>
            <a:xfrm>
              <a:off x="0" y="-38100"/>
              <a:ext cx="1141092" cy="12223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979714" y="901337"/>
            <a:ext cx="1972492" cy="339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5" name="Google Shape;475;p25"/>
          <p:cNvSpPr txBox="1"/>
          <p:nvPr/>
        </p:nvSpPr>
        <p:spPr>
          <a:xfrm>
            <a:off x="561703" y="156754"/>
            <a:ext cx="16589828" cy="103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 smtClean="0">
                <a:solidFill>
                  <a:srgbClr val="019F49"/>
                </a:solidFill>
                <a:latin typeface="Inter Black"/>
                <a:ea typeface="Inter Black"/>
                <a:sym typeface="Inter Black"/>
              </a:rPr>
              <a:t>Выбери профессию мечты в Университете Шукшина</a:t>
            </a:r>
            <a:endParaRPr sz="1100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1005450" y="1524118"/>
          <a:ext cx="8984711" cy="1066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984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6601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00643C"/>
                          </a:solidFill>
                        </a:rPr>
                        <a:t>СРЕДНЕЕ</a:t>
                      </a:r>
                      <a:r>
                        <a:rPr lang="ru-RU" sz="3200" baseline="0" dirty="0" smtClean="0">
                          <a:solidFill>
                            <a:srgbClr val="00643C"/>
                          </a:solidFill>
                        </a:rPr>
                        <a:t> ПРОФЕССИОНАЛЬНОЕ ОБРАЗОВАНИЕ</a:t>
                      </a:r>
                      <a:endParaRPr lang="ru-RU" sz="3200" dirty="0">
                        <a:solidFill>
                          <a:srgbClr val="00643C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488741"/>
              </p:ext>
            </p:extLst>
          </p:nvPr>
        </p:nvGraphicFramePr>
        <p:xfrm>
          <a:off x="1401233" y="2861597"/>
          <a:ext cx="8310966" cy="574050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074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6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6601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b="1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40.02.04 </a:t>
                      </a:r>
                      <a:r>
                        <a:rPr lang="ru-RU" sz="2800" b="1" i="0" u="none" strike="noStrike" cap="none" dirty="0" smtClean="0">
                          <a:solidFill>
                            <a:srgbClr val="F2F2EE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Юриспруденция</a:t>
                      </a:r>
                      <a:endParaRPr lang="ru-RU" sz="2800" b="1" i="0" u="none" strike="noStrike" cap="none" dirty="0">
                        <a:solidFill>
                          <a:srgbClr val="F2F2EE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>
                    <a:solidFill>
                      <a:srgbClr val="47AB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1656">
                <a:tc>
                  <a:txBody>
                    <a:bodyPr/>
                    <a:lstStyle/>
                    <a:p>
                      <a:pPr algn="l"/>
                      <a:r>
                        <a:rPr lang="ru-RU" sz="2800" dirty="0" smtClean="0"/>
                        <a:t>Условия поступления</a:t>
                      </a:r>
                      <a:endParaRPr lang="ru-RU" sz="2800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dirty="0" smtClean="0"/>
                        <a:t>Средний балл аттестата</a:t>
                      </a:r>
                      <a:endParaRPr lang="ru-RU" sz="2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5325">
                <a:tc>
                  <a:txBody>
                    <a:bodyPr/>
                    <a:lstStyle/>
                    <a:p>
                      <a:pPr algn="l"/>
                      <a:r>
                        <a:rPr lang="ru-RU" sz="2800" dirty="0" smtClean="0"/>
                        <a:t>Форма обучения</a:t>
                      </a:r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/>
                        <a:t>Очная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063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dirty="0" smtClean="0"/>
                        <a:t>Количество </a:t>
                      </a:r>
                      <a:r>
                        <a:rPr lang="ru-RU" sz="2800" b="1" dirty="0" smtClean="0">
                          <a:solidFill>
                            <a:srgbClr val="00643C"/>
                          </a:solidFill>
                        </a:rPr>
                        <a:t>мест</a:t>
                      </a:r>
                      <a:r>
                        <a:rPr lang="ru-RU" sz="2800" b="1" baseline="0" dirty="0" smtClean="0">
                          <a:solidFill>
                            <a:srgbClr val="00643C"/>
                          </a:solidFill>
                        </a:rPr>
                        <a:t> </a:t>
                      </a:r>
                      <a:r>
                        <a:rPr lang="ru-RU" sz="2800" b="1" dirty="0" smtClean="0">
                          <a:solidFill>
                            <a:srgbClr val="00643C"/>
                          </a:solidFill>
                        </a:rPr>
                        <a:t>с оплатой обучения</a:t>
                      </a:r>
                    </a:p>
                    <a:p>
                      <a:pPr algn="l"/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+mj-lt"/>
                          <a:ea typeface="Times New Roman"/>
                          <a:cs typeface="Times New Roman"/>
                        </a:rPr>
                        <a:t>25</a:t>
                      </a: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5325">
                <a:tc>
                  <a:txBody>
                    <a:bodyPr/>
                    <a:lstStyle/>
                    <a:p>
                      <a:pPr algn="l"/>
                      <a:r>
                        <a:rPr lang="ru-RU" sz="2800" dirty="0" smtClean="0"/>
                        <a:t>Квалификация</a:t>
                      </a:r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+mj-lt"/>
                          <a:ea typeface="Times New Roman"/>
                          <a:cs typeface="Times New Roman"/>
                        </a:rPr>
                        <a:t>Юрист</a:t>
                      </a: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3" name="Google Shape;279;p17"/>
          <p:cNvGrpSpPr/>
          <p:nvPr/>
        </p:nvGrpSpPr>
        <p:grpSpPr>
          <a:xfrm rot="-1939124">
            <a:off x="300399" y="7817151"/>
            <a:ext cx="1920182" cy="1680159"/>
            <a:chOff x="0" y="0"/>
            <a:chExt cx="812800" cy="711200"/>
          </a:xfrm>
        </p:grpSpPr>
        <p:sp>
          <p:nvSpPr>
            <p:cNvPr id="25" name="Google Shape;28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26" name="Google Shape;28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269;p17"/>
          <p:cNvGrpSpPr/>
          <p:nvPr/>
        </p:nvGrpSpPr>
        <p:grpSpPr>
          <a:xfrm rot="1458591">
            <a:off x="516851" y="8166826"/>
            <a:ext cx="1604683" cy="1404098"/>
            <a:chOff x="0" y="0"/>
            <a:chExt cx="812800" cy="711200"/>
          </a:xfrm>
        </p:grpSpPr>
        <p:sp>
          <p:nvSpPr>
            <p:cNvPr id="31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32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5" name="Рисунок 14" descr="attachment.jpeg"/>
          <p:cNvPicPr>
            <a:picLocks noChangeAspect="1"/>
          </p:cNvPicPr>
          <p:nvPr/>
        </p:nvPicPr>
        <p:blipFill>
          <a:blip r:embed="rId3"/>
          <a:srcRect l="42276" t="13234" r="3434"/>
          <a:stretch>
            <a:fillRect/>
          </a:stretch>
        </p:blipFill>
        <p:spPr>
          <a:xfrm>
            <a:off x="10918209" y="1869743"/>
            <a:ext cx="6619164" cy="70495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attachment (2).jpeg"/>
          <p:cNvPicPr>
            <a:picLocks noChangeAspect="1"/>
          </p:cNvPicPr>
          <p:nvPr/>
        </p:nvPicPr>
        <p:blipFill>
          <a:blip r:embed="rId3"/>
          <a:srcRect l="18321" r="27612"/>
          <a:stretch>
            <a:fillRect/>
          </a:stretch>
        </p:blipFill>
        <p:spPr>
          <a:xfrm>
            <a:off x="1023582" y="1586054"/>
            <a:ext cx="6591868" cy="8124825"/>
          </a:xfrm>
          <a:prstGeom prst="rect">
            <a:avLst/>
          </a:prstGeom>
        </p:spPr>
      </p:pic>
      <p:grpSp>
        <p:nvGrpSpPr>
          <p:cNvPr id="2" name="Google Shape;471;p25"/>
          <p:cNvGrpSpPr/>
          <p:nvPr/>
        </p:nvGrpSpPr>
        <p:grpSpPr>
          <a:xfrm>
            <a:off x="641444" y="1132765"/>
            <a:ext cx="7451677" cy="8830102"/>
            <a:chOff x="0" y="-38100"/>
            <a:chExt cx="1141092" cy="1222361"/>
          </a:xfrm>
        </p:grpSpPr>
        <p:sp>
          <p:nvSpPr>
            <p:cNvPr id="472" name="Google Shape;472;p25"/>
            <p:cNvSpPr/>
            <p:nvPr/>
          </p:nvSpPr>
          <p:spPr>
            <a:xfrm>
              <a:off x="0" y="0"/>
              <a:ext cx="1141092" cy="1184261"/>
            </a:xfrm>
            <a:custGeom>
              <a:avLst/>
              <a:gdLst/>
              <a:ahLst/>
              <a:cxnLst/>
              <a:rect l="l" t="t" r="r" b="b"/>
              <a:pathLst>
                <a:path w="1141092" h="1184261" extrusionOk="0">
                  <a:moveTo>
                    <a:pt x="0" y="0"/>
                  </a:moveTo>
                  <a:lnTo>
                    <a:pt x="1141092" y="0"/>
                  </a:lnTo>
                  <a:lnTo>
                    <a:pt x="1141092" y="1184261"/>
                  </a:lnTo>
                  <a:lnTo>
                    <a:pt x="0" y="11842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473" name="Google Shape;473;p25"/>
            <p:cNvSpPr txBox="1"/>
            <p:nvPr/>
          </p:nvSpPr>
          <p:spPr>
            <a:xfrm>
              <a:off x="0" y="-38100"/>
              <a:ext cx="1141092" cy="12223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979714" y="901337"/>
            <a:ext cx="1972492" cy="339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5" name="Google Shape;475;p25"/>
          <p:cNvSpPr txBox="1"/>
          <p:nvPr/>
        </p:nvSpPr>
        <p:spPr>
          <a:xfrm>
            <a:off x="561703" y="156754"/>
            <a:ext cx="16589828" cy="103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 smtClean="0">
                <a:solidFill>
                  <a:srgbClr val="019F49"/>
                </a:solidFill>
                <a:latin typeface="Inter Black"/>
                <a:ea typeface="Inter Black"/>
                <a:sym typeface="Inter Black"/>
              </a:rPr>
              <a:t>Выбери профессию мечты в Университете Шукшина</a:t>
            </a:r>
            <a:endParaRPr sz="1100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8525366" y="1797073"/>
          <a:ext cx="8984711" cy="1066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984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6601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00643C"/>
                          </a:solidFill>
                        </a:rPr>
                        <a:t>СРЕДНЕЕ</a:t>
                      </a:r>
                      <a:r>
                        <a:rPr lang="ru-RU" sz="3200" baseline="0" dirty="0" smtClean="0">
                          <a:solidFill>
                            <a:srgbClr val="00643C"/>
                          </a:solidFill>
                        </a:rPr>
                        <a:t> ПРОФЕССИОНАЛЬНОЕ ОБРАЗОВАНИЕ</a:t>
                      </a:r>
                      <a:endParaRPr lang="ru-RU" sz="3200" dirty="0">
                        <a:solidFill>
                          <a:srgbClr val="00643C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509447"/>
              </p:ext>
            </p:extLst>
          </p:nvPr>
        </p:nvGraphicFramePr>
        <p:xfrm>
          <a:off x="8962093" y="3298325"/>
          <a:ext cx="8310966" cy="590878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074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6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6601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b="1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09.02.07 </a:t>
                      </a:r>
                      <a:r>
                        <a:rPr lang="ru-RU" sz="2800" b="1" i="0" u="none" strike="noStrike" cap="none" dirty="0" smtClean="0">
                          <a:solidFill>
                            <a:srgbClr val="F2F2EE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Информационные системы и программирование</a:t>
                      </a:r>
                      <a:endParaRPr lang="ru-RU" sz="2800" b="1" i="0" u="none" strike="noStrike" cap="none" dirty="0">
                        <a:solidFill>
                          <a:srgbClr val="F2F2EE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>
                    <a:solidFill>
                      <a:srgbClr val="47AB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1656">
                <a:tc>
                  <a:txBody>
                    <a:bodyPr/>
                    <a:lstStyle/>
                    <a:p>
                      <a:pPr algn="l"/>
                      <a:r>
                        <a:rPr lang="ru-RU" sz="2800" dirty="0" smtClean="0"/>
                        <a:t>Условия поступления</a:t>
                      </a:r>
                      <a:endParaRPr lang="ru-RU" sz="2800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dirty="0" smtClean="0"/>
                        <a:t>Средний балл аттестата</a:t>
                      </a:r>
                      <a:endParaRPr lang="ru-RU" sz="2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5325">
                <a:tc>
                  <a:txBody>
                    <a:bodyPr/>
                    <a:lstStyle/>
                    <a:p>
                      <a:pPr algn="l"/>
                      <a:r>
                        <a:rPr lang="ru-RU" sz="2800" dirty="0" smtClean="0"/>
                        <a:t>Форма обучения</a:t>
                      </a:r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/>
                        <a:t>Очная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063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dirty="0" smtClean="0"/>
                        <a:t>Количество </a:t>
                      </a:r>
                      <a:r>
                        <a:rPr lang="ru-RU" sz="2800" b="1" dirty="0" smtClean="0">
                          <a:solidFill>
                            <a:srgbClr val="00643C"/>
                          </a:solidFill>
                        </a:rPr>
                        <a:t>мест</a:t>
                      </a:r>
                      <a:r>
                        <a:rPr lang="ru-RU" sz="2800" b="1" baseline="0" dirty="0" smtClean="0">
                          <a:solidFill>
                            <a:srgbClr val="00643C"/>
                          </a:solidFill>
                        </a:rPr>
                        <a:t> </a:t>
                      </a:r>
                      <a:r>
                        <a:rPr lang="ru-RU" sz="2800" b="1" dirty="0" smtClean="0">
                          <a:solidFill>
                            <a:srgbClr val="00643C"/>
                          </a:solidFill>
                        </a:rPr>
                        <a:t>с оплатой обучения</a:t>
                      </a:r>
                    </a:p>
                    <a:p>
                      <a:pPr algn="l"/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+mj-lt"/>
                          <a:ea typeface="Times New Roman"/>
                          <a:cs typeface="Times New Roman"/>
                        </a:rPr>
                        <a:t>25</a:t>
                      </a: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5325">
                <a:tc>
                  <a:txBody>
                    <a:bodyPr/>
                    <a:lstStyle/>
                    <a:p>
                      <a:pPr algn="l"/>
                      <a:r>
                        <a:rPr lang="ru-RU" sz="2800" dirty="0" smtClean="0"/>
                        <a:t>Квалификация</a:t>
                      </a:r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+mn-lt"/>
                          <a:ea typeface="Times New Roman"/>
                          <a:cs typeface="Times New Roman"/>
                        </a:rPr>
                        <a:t>Программист</a:t>
                      </a:r>
                      <a:endParaRPr lang="ru-RU" sz="2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3" name="Google Shape;279;p17"/>
          <p:cNvGrpSpPr/>
          <p:nvPr/>
        </p:nvGrpSpPr>
        <p:grpSpPr>
          <a:xfrm rot="-1939124">
            <a:off x="-231863" y="7855199"/>
            <a:ext cx="1920182" cy="1680159"/>
            <a:chOff x="0" y="0"/>
            <a:chExt cx="812800" cy="711200"/>
          </a:xfrm>
        </p:grpSpPr>
        <p:sp>
          <p:nvSpPr>
            <p:cNvPr id="25" name="Google Shape;28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26" name="Google Shape;28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269;p17"/>
          <p:cNvGrpSpPr/>
          <p:nvPr/>
        </p:nvGrpSpPr>
        <p:grpSpPr>
          <a:xfrm rot="1458591">
            <a:off x="217873" y="8098587"/>
            <a:ext cx="1604683" cy="1404098"/>
            <a:chOff x="0" y="0"/>
            <a:chExt cx="812800" cy="711200"/>
          </a:xfrm>
        </p:grpSpPr>
        <p:sp>
          <p:nvSpPr>
            <p:cNvPr id="31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32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attachment (1).jpeg"/>
          <p:cNvPicPr>
            <a:picLocks noChangeAspect="1"/>
          </p:cNvPicPr>
          <p:nvPr/>
        </p:nvPicPr>
        <p:blipFill>
          <a:blip r:embed="rId3"/>
          <a:srcRect l="34888" t="132" r="5560" b="3449"/>
          <a:stretch>
            <a:fillRect/>
          </a:stretch>
        </p:blipFill>
        <p:spPr>
          <a:xfrm>
            <a:off x="764277" y="1787859"/>
            <a:ext cx="6969678" cy="7519916"/>
          </a:xfrm>
          <a:prstGeom prst="rect">
            <a:avLst/>
          </a:prstGeom>
        </p:spPr>
      </p:pic>
      <p:grpSp>
        <p:nvGrpSpPr>
          <p:cNvPr id="2" name="Google Shape;471;p25"/>
          <p:cNvGrpSpPr/>
          <p:nvPr/>
        </p:nvGrpSpPr>
        <p:grpSpPr>
          <a:xfrm>
            <a:off x="382138" y="1132765"/>
            <a:ext cx="7710984" cy="8679975"/>
            <a:chOff x="0" y="-38100"/>
            <a:chExt cx="1141092" cy="1222361"/>
          </a:xfrm>
        </p:grpSpPr>
        <p:sp>
          <p:nvSpPr>
            <p:cNvPr id="472" name="Google Shape;472;p25"/>
            <p:cNvSpPr/>
            <p:nvPr/>
          </p:nvSpPr>
          <p:spPr>
            <a:xfrm>
              <a:off x="0" y="0"/>
              <a:ext cx="1141092" cy="1184261"/>
            </a:xfrm>
            <a:custGeom>
              <a:avLst/>
              <a:gdLst/>
              <a:ahLst/>
              <a:cxnLst/>
              <a:rect l="l" t="t" r="r" b="b"/>
              <a:pathLst>
                <a:path w="1141092" h="1184261" extrusionOk="0">
                  <a:moveTo>
                    <a:pt x="0" y="0"/>
                  </a:moveTo>
                  <a:lnTo>
                    <a:pt x="1141092" y="0"/>
                  </a:lnTo>
                  <a:lnTo>
                    <a:pt x="1141092" y="1184261"/>
                  </a:lnTo>
                  <a:lnTo>
                    <a:pt x="0" y="11842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473" name="Google Shape;473;p25"/>
            <p:cNvSpPr txBox="1"/>
            <p:nvPr/>
          </p:nvSpPr>
          <p:spPr>
            <a:xfrm>
              <a:off x="0" y="-38100"/>
              <a:ext cx="1141092" cy="12223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979714" y="901337"/>
            <a:ext cx="1972492" cy="339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5" name="Google Shape;475;p25"/>
          <p:cNvSpPr txBox="1"/>
          <p:nvPr/>
        </p:nvSpPr>
        <p:spPr>
          <a:xfrm>
            <a:off x="561703" y="156754"/>
            <a:ext cx="16589828" cy="103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 smtClean="0">
                <a:solidFill>
                  <a:srgbClr val="019F49"/>
                </a:solidFill>
                <a:latin typeface="Inter Black"/>
                <a:ea typeface="Inter Black"/>
                <a:sym typeface="Inter Black"/>
              </a:rPr>
              <a:t>Выбери профессию мечты в Университете Шукшина</a:t>
            </a:r>
            <a:endParaRPr sz="1100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8525366" y="1797073"/>
          <a:ext cx="8984711" cy="1066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984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6601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00643C"/>
                          </a:solidFill>
                        </a:rPr>
                        <a:t>СРЕДНЕЕ</a:t>
                      </a:r>
                      <a:r>
                        <a:rPr lang="ru-RU" sz="3200" baseline="0" dirty="0" smtClean="0">
                          <a:solidFill>
                            <a:srgbClr val="00643C"/>
                          </a:solidFill>
                        </a:rPr>
                        <a:t> ПРОФЕССИОНАЛЬНОЕ ОБРАЗОВАНИЕ</a:t>
                      </a:r>
                      <a:endParaRPr lang="ru-RU" sz="3200" dirty="0">
                        <a:solidFill>
                          <a:srgbClr val="00643C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8962093" y="3298325"/>
          <a:ext cx="8310966" cy="603299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074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6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6601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b="1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44.02.01 </a:t>
                      </a:r>
                      <a:r>
                        <a:rPr lang="ru-RU" sz="2800" b="1" i="0" u="none" strike="noStrike" cap="none" dirty="0" smtClean="0">
                          <a:solidFill>
                            <a:srgbClr val="F2F2EE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Дошкольное образование</a:t>
                      </a:r>
                      <a:endParaRPr lang="ru-RU" sz="2800" b="1" i="0" u="none" strike="noStrike" cap="none" dirty="0">
                        <a:solidFill>
                          <a:srgbClr val="F2F2EE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>
                    <a:solidFill>
                      <a:srgbClr val="47AB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1656">
                <a:tc>
                  <a:txBody>
                    <a:bodyPr/>
                    <a:lstStyle/>
                    <a:p>
                      <a:pPr algn="l"/>
                      <a:r>
                        <a:rPr lang="ru-RU" sz="2800" dirty="0" smtClean="0"/>
                        <a:t>Условия поступления</a:t>
                      </a:r>
                      <a:endParaRPr lang="ru-RU" sz="2800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dirty="0" smtClean="0"/>
                        <a:t>Средний балл аттестата</a:t>
                      </a:r>
                      <a:endParaRPr lang="ru-RU" sz="2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5325">
                <a:tc>
                  <a:txBody>
                    <a:bodyPr/>
                    <a:lstStyle/>
                    <a:p>
                      <a:pPr algn="l"/>
                      <a:r>
                        <a:rPr lang="ru-RU" sz="2800" dirty="0" smtClean="0"/>
                        <a:t>Форма обучения</a:t>
                      </a:r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/>
                        <a:t>Очная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063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dirty="0" smtClean="0"/>
                        <a:t>Количество </a:t>
                      </a:r>
                      <a:r>
                        <a:rPr lang="ru-RU" sz="2800" b="1" dirty="0" smtClean="0">
                          <a:solidFill>
                            <a:srgbClr val="00643C"/>
                          </a:solidFill>
                        </a:rPr>
                        <a:t>бюджетных</a:t>
                      </a:r>
                      <a:r>
                        <a:rPr lang="ru-RU" sz="2800" dirty="0" smtClean="0"/>
                        <a:t> </a:t>
                      </a:r>
                      <a:r>
                        <a:rPr lang="ru-RU" sz="2800" b="1" dirty="0" smtClean="0">
                          <a:solidFill>
                            <a:srgbClr val="00643C"/>
                          </a:solidFill>
                        </a:rPr>
                        <a:t>мест</a:t>
                      </a:r>
                    </a:p>
                    <a:p>
                      <a:pPr algn="l"/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+mj-lt"/>
                          <a:ea typeface="Times New Roman"/>
                          <a:cs typeface="Times New Roman"/>
                        </a:rPr>
                        <a:t>25</a:t>
                      </a: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5325">
                <a:tc>
                  <a:txBody>
                    <a:bodyPr/>
                    <a:lstStyle/>
                    <a:p>
                      <a:pPr algn="l"/>
                      <a:r>
                        <a:rPr lang="ru-RU" sz="2800" dirty="0" smtClean="0"/>
                        <a:t>Квалификация</a:t>
                      </a:r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+mn-lt"/>
                          <a:ea typeface="Times New Roman"/>
                          <a:cs typeface="Times New Roman"/>
                        </a:rPr>
                        <a:t>Воспитатель детей дошкольного возраста</a:t>
                      </a:r>
                      <a:endParaRPr lang="ru-RU" sz="2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3" name="Google Shape;279;p17"/>
          <p:cNvGrpSpPr/>
          <p:nvPr/>
        </p:nvGrpSpPr>
        <p:grpSpPr>
          <a:xfrm rot="-1939124">
            <a:off x="6332709" y="7926332"/>
            <a:ext cx="1920182" cy="1680159"/>
            <a:chOff x="0" y="0"/>
            <a:chExt cx="812800" cy="711200"/>
          </a:xfrm>
        </p:grpSpPr>
        <p:sp>
          <p:nvSpPr>
            <p:cNvPr id="25" name="Google Shape;28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26" name="Google Shape;28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269;p17"/>
          <p:cNvGrpSpPr/>
          <p:nvPr/>
        </p:nvGrpSpPr>
        <p:grpSpPr>
          <a:xfrm rot="1458591">
            <a:off x="6658344" y="8057644"/>
            <a:ext cx="1604683" cy="1404098"/>
            <a:chOff x="0" y="0"/>
            <a:chExt cx="812800" cy="711200"/>
          </a:xfrm>
        </p:grpSpPr>
        <p:sp>
          <p:nvSpPr>
            <p:cNvPr id="31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32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FFA"/>
        </a:solidFill>
        <a:effectLst/>
      </p:bgPr>
    </p:bg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71;p25"/>
          <p:cNvGrpSpPr/>
          <p:nvPr/>
        </p:nvGrpSpPr>
        <p:grpSpPr>
          <a:xfrm>
            <a:off x="767443" y="2385194"/>
            <a:ext cx="5541917" cy="5936617"/>
            <a:chOff x="0" y="-38100"/>
            <a:chExt cx="1141092" cy="1222361"/>
          </a:xfrm>
        </p:grpSpPr>
        <p:sp>
          <p:nvSpPr>
            <p:cNvPr id="472" name="Google Shape;472;p25"/>
            <p:cNvSpPr/>
            <p:nvPr/>
          </p:nvSpPr>
          <p:spPr>
            <a:xfrm>
              <a:off x="0" y="0"/>
              <a:ext cx="1141092" cy="1184261"/>
            </a:xfrm>
            <a:custGeom>
              <a:avLst/>
              <a:gdLst/>
              <a:ahLst/>
              <a:cxnLst/>
              <a:rect l="l" t="t" r="r" b="b"/>
              <a:pathLst>
                <a:path w="1141092" h="1184261" extrusionOk="0">
                  <a:moveTo>
                    <a:pt x="0" y="0"/>
                  </a:moveTo>
                  <a:lnTo>
                    <a:pt x="1141092" y="0"/>
                  </a:lnTo>
                  <a:lnTo>
                    <a:pt x="1141092" y="1184261"/>
                  </a:lnTo>
                  <a:lnTo>
                    <a:pt x="0" y="11842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473" name="Google Shape;473;p25"/>
            <p:cNvSpPr txBox="1"/>
            <p:nvPr/>
          </p:nvSpPr>
          <p:spPr>
            <a:xfrm>
              <a:off x="0" y="-38100"/>
              <a:ext cx="1141092" cy="12223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474" name="Google Shape;474;p25"/>
          <p:cNvPicPr preferRelativeResize="0"/>
          <p:nvPr/>
        </p:nvPicPr>
        <p:blipFill>
          <a:blip r:embed="rId3"/>
          <a:srcRect l="12104" r="24207"/>
          <a:stretch>
            <a:fillRect/>
          </a:stretch>
        </p:blipFill>
        <p:spPr>
          <a:xfrm>
            <a:off x="1337481" y="3255622"/>
            <a:ext cx="4462818" cy="4453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76" name="Google Shape;476;p25"/>
          <p:cNvSpPr txBox="1"/>
          <p:nvPr/>
        </p:nvSpPr>
        <p:spPr>
          <a:xfrm>
            <a:off x="3174274" y="1146412"/>
            <a:ext cx="11782698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40014"/>
              </a:lnSpc>
            </a:pPr>
            <a:r>
              <a:rPr lang="ru-RU" sz="4000" b="1" dirty="0"/>
              <a:t>Институт педагогики и психологии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979714" y="901337"/>
            <a:ext cx="1972492" cy="339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5" name="Google Shape;475;p25"/>
          <p:cNvSpPr txBox="1"/>
          <p:nvPr/>
        </p:nvSpPr>
        <p:spPr>
          <a:xfrm>
            <a:off x="561703" y="156754"/>
            <a:ext cx="16589828" cy="103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>
                <a:solidFill>
                  <a:srgbClr val="019F49"/>
                </a:solidFill>
                <a:latin typeface="Inter Black"/>
                <a:ea typeface="Inter Black"/>
                <a:sym typeface="Inter Black"/>
              </a:rPr>
              <a:t>Выбери профессию мечты в Университете Шукшина</a:t>
            </a:r>
            <a:endParaRPr sz="1100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379873"/>
              </p:ext>
            </p:extLst>
          </p:nvPr>
        </p:nvGraphicFramePr>
        <p:xfrm>
          <a:off x="6805748" y="2050869"/>
          <a:ext cx="9927772" cy="760802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851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4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22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2577">
                <a:tc gridSpan="3"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rgbClr val="00643C"/>
                          </a:solidFill>
                        </a:rPr>
                        <a:t>БАКАЛАВРИАТ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2577">
                <a:tc gridSpan="3">
                  <a:txBody>
                    <a:bodyPr/>
                    <a:lstStyle/>
                    <a:p>
                      <a:pPr algn="ctr"/>
                      <a:r>
                        <a:rPr lang="ru-RU" sz="2800" b="1" u="none" strike="noStrike" cap="none" dirty="0">
                          <a:solidFill>
                            <a:schemeClr val="bg1"/>
                          </a:solidFill>
                          <a:sym typeface="Arial"/>
                        </a:rPr>
                        <a:t>ОЧНАЯ ФОРМА ОБУЧЕНИЯ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47AB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5268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u="none" strike="noStrike" cap="none" dirty="0">
                          <a:solidFill>
                            <a:srgbClr val="00643C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Направление подготовки/профиль</a:t>
                      </a:r>
                      <a:endParaRPr lang="ru-RU" sz="16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643C"/>
                          </a:solidFill>
                          <a:latin typeface="+mj-lt"/>
                        </a:rPr>
                        <a:t>Бюджетные места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643C"/>
                          </a:solidFill>
                        </a:rPr>
                        <a:t>Места с оплатой обучения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6465">
                <a:tc>
                  <a:txBody>
                    <a:bodyPr/>
                    <a:lstStyle/>
                    <a:p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44.03.05 Педагогическое образование (с двумя профилями подготовки):</a:t>
                      </a:r>
                    </a:p>
                    <a:p>
                      <a:r>
                        <a:rPr lang="ru-RU" sz="1800" b="1" i="0" u="none" strike="noStrike" cap="none" dirty="0">
                          <a:solidFill>
                            <a:srgbClr val="00643C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Начальное образование и Дефектологическое образование</a:t>
                      </a:r>
                      <a:endParaRPr lang="ru-RU" sz="1800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25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5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9172">
                <a:tc>
                  <a:txBody>
                    <a:bodyPr/>
                    <a:lstStyle/>
                    <a:p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44.03.02 Психолого-педагогическое образование:</a:t>
                      </a:r>
                    </a:p>
                    <a:p>
                      <a:r>
                        <a:rPr lang="ru-RU" sz="1800" b="1" i="0" u="none" strike="noStrike" cap="none" dirty="0">
                          <a:solidFill>
                            <a:srgbClr val="00643C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Психология образования</a:t>
                      </a:r>
                      <a:endParaRPr lang="ru-RU" sz="1800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24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5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8060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b="1" u="none" strike="noStrike" cap="none" dirty="0">
                          <a:solidFill>
                            <a:schemeClr val="bg1"/>
                          </a:solidFill>
                          <a:sym typeface="Arial"/>
                        </a:rPr>
                        <a:t>ЗАОЧНАЯ ФОРМА ОБУЧЕНИЯ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47AB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79994">
                <a:tc>
                  <a:txBody>
                    <a:bodyPr/>
                    <a:lstStyle/>
                    <a:p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44.03.05 Педагогическое образование (с двумя профилями подготовки):</a:t>
                      </a:r>
                    </a:p>
                    <a:p>
                      <a:r>
                        <a:rPr lang="ru-RU" sz="1800" b="1" i="0" u="none" strike="noStrike" cap="none" dirty="0">
                          <a:solidFill>
                            <a:srgbClr val="00643C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Начальное образование и Дошкольное образование</a:t>
                      </a:r>
                      <a:endParaRPr lang="ru-RU" sz="1800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26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5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29172">
                <a:tc>
                  <a:txBody>
                    <a:bodyPr/>
                    <a:lstStyle/>
                    <a:p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44.03.02 Психолого-педагогическое образование:</a:t>
                      </a:r>
                    </a:p>
                    <a:p>
                      <a:r>
                        <a:rPr lang="ru-RU" sz="1800" b="1" i="0" u="none" strike="noStrike" cap="none" dirty="0">
                          <a:solidFill>
                            <a:srgbClr val="00643C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Психология образования</a:t>
                      </a:r>
                      <a:endParaRPr lang="ru-RU" sz="1800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27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15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43759">
                <a:tc>
                  <a:txBody>
                    <a:bodyPr/>
                    <a:lstStyle/>
                    <a:p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44.03.05 Педагогическое образование (с двумя профилями подготовки):</a:t>
                      </a:r>
                      <a:r>
                        <a:rPr lang="ru-RU" sz="1800" b="1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endParaRPr lang="ru-RU" sz="1800" b="0" i="0" u="none" strike="noStrike" cap="none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r>
                        <a:rPr lang="ru-RU" sz="1800" b="1" i="0" u="none" strike="noStrike" cap="none" dirty="0">
                          <a:solidFill>
                            <a:srgbClr val="00643C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Физическая культура и Безопасность жизнедеятельности</a:t>
                      </a:r>
                      <a:endParaRPr lang="ru-RU" sz="1800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26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10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10" name="Google Shape;279;p17"/>
          <p:cNvGrpSpPr/>
          <p:nvPr/>
        </p:nvGrpSpPr>
        <p:grpSpPr>
          <a:xfrm rot="-1939124">
            <a:off x="1084241" y="2060310"/>
            <a:ext cx="1388491" cy="1214929"/>
            <a:chOff x="0" y="0"/>
            <a:chExt cx="812800" cy="711200"/>
          </a:xfrm>
        </p:grpSpPr>
        <p:sp>
          <p:nvSpPr>
            <p:cNvPr id="11" name="Google Shape;28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12" name="Google Shape;28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" name="Google Shape;269;p17"/>
          <p:cNvGrpSpPr/>
          <p:nvPr/>
        </p:nvGrpSpPr>
        <p:grpSpPr>
          <a:xfrm rot="1458591">
            <a:off x="1839090" y="1549076"/>
            <a:ext cx="1604683" cy="1404098"/>
            <a:chOff x="0" y="0"/>
            <a:chExt cx="812800" cy="711200"/>
          </a:xfrm>
        </p:grpSpPr>
        <p:sp>
          <p:nvSpPr>
            <p:cNvPr id="14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15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7" name="Рисунок 16" descr="xGWIA2gVJsU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7160" y="7124132"/>
            <a:ext cx="1688909" cy="1705969"/>
          </a:xfrm>
          <a:prstGeom prst="ellipse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FFA"/>
        </a:solidFill>
        <a:effectLst/>
      </p:bgPr>
    </p:bg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Yxi5wDkj0LA.jpg"/>
          <p:cNvPicPr>
            <a:picLocks noChangeAspect="1"/>
          </p:cNvPicPr>
          <p:nvPr/>
        </p:nvPicPr>
        <p:blipFill>
          <a:blip r:embed="rId3"/>
          <a:srcRect t="12252"/>
          <a:stretch>
            <a:fillRect/>
          </a:stretch>
        </p:blipFill>
        <p:spPr>
          <a:xfrm>
            <a:off x="1179181" y="1637731"/>
            <a:ext cx="6040485" cy="79395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Google Shape;471;p25"/>
          <p:cNvGrpSpPr/>
          <p:nvPr/>
        </p:nvGrpSpPr>
        <p:grpSpPr>
          <a:xfrm>
            <a:off x="573206" y="1050878"/>
            <a:ext cx="7042246" cy="8830102"/>
            <a:chOff x="0" y="-38100"/>
            <a:chExt cx="1141092" cy="1222361"/>
          </a:xfrm>
        </p:grpSpPr>
        <p:sp>
          <p:nvSpPr>
            <p:cNvPr id="472" name="Google Shape;472;p25"/>
            <p:cNvSpPr/>
            <p:nvPr/>
          </p:nvSpPr>
          <p:spPr>
            <a:xfrm>
              <a:off x="0" y="0"/>
              <a:ext cx="1141092" cy="1184261"/>
            </a:xfrm>
            <a:custGeom>
              <a:avLst/>
              <a:gdLst/>
              <a:ahLst/>
              <a:cxnLst/>
              <a:rect l="l" t="t" r="r" b="b"/>
              <a:pathLst>
                <a:path w="1141092" h="1184261" extrusionOk="0">
                  <a:moveTo>
                    <a:pt x="0" y="0"/>
                  </a:moveTo>
                  <a:lnTo>
                    <a:pt x="1141092" y="0"/>
                  </a:lnTo>
                  <a:lnTo>
                    <a:pt x="1141092" y="1184261"/>
                  </a:lnTo>
                  <a:lnTo>
                    <a:pt x="0" y="11842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473" name="Google Shape;473;p25"/>
            <p:cNvSpPr txBox="1"/>
            <p:nvPr/>
          </p:nvSpPr>
          <p:spPr>
            <a:xfrm>
              <a:off x="0" y="-38100"/>
              <a:ext cx="1141092" cy="12223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979714" y="901337"/>
            <a:ext cx="1972492" cy="339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5" name="Google Shape;475;p25"/>
          <p:cNvSpPr txBox="1"/>
          <p:nvPr/>
        </p:nvSpPr>
        <p:spPr>
          <a:xfrm>
            <a:off x="561703" y="156754"/>
            <a:ext cx="16589828" cy="103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>
                <a:solidFill>
                  <a:srgbClr val="019F49"/>
                </a:solidFill>
                <a:latin typeface="Inter Black"/>
                <a:ea typeface="Inter Black"/>
                <a:sym typeface="Inter Black"/>
              </a:rPr>
              <a:t>Выбери профессию мечты в Университете Шукшина</a:t>
            </a:r>
            <a:endParaRPr sz="1100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8093122" y="1455879"/>
          <a:ext cx="9689911" cy="77660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689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6601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>
                          <a:solidFill>
                            <a:srgbClr val="00643C"/>
                          </a:solidFill>
                        </a:rPr>
                        <a:t>БАКАЛАВРИАТ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8102285" y="2415654"/>
          <a:ext cx="9694396" cy="718742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561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3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40056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44.03.05 Педагогическое образование (с двумя профилями подготовки):</a:t>
                      </a:r>
                    </a:p>
                    <a:p>
                      <a:pPr algn="ctr"/>
                      <a:r>
                        <a:rPr lang="ru-RU" sz="2800" b="1" i="0" u="none" strike="noStrike" cap="none" dirty="0">
                          <a:solidFill>
                            <a:srgbClr val="F2F2EE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Начальное образование и Дефектологическое образование</a:t>
                      </a:r>
                    </a:p>
                  </a:txBody>
                  <a:tcPr>
                    <a:solidFill>
                      <a:srgbClr val="47AB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45591">
                <a:tc>
                  <a:txBody>
                    <a:bodyPr/>
                    <a:lstStyle/>
                    <a:p>
                      <a:pPr algn="l"/>
                      <a:r>
                        <a:rPr lang="ru-RU" sz="2800" dirty="0"/>
                        <a:t>Вступительные испытания </a:t>
                      </a:r>
                      <a:endParaRPr lang="ru-RU" sz="2800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1B491F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1 )Русский язык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1B491F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2) Обществознание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3) Биология </a:t>
                      </a:r>
                      <a:r>
                        <a:rPr lang="ru-RU" sz="2400" b="1" dirty="0">
                          <a:solidFill>
                            <a:srgbClr val="1B491F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b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Литература </a:t>
                      </a:r>
                      <a:r>
                        <a:rPr lang="ru-RU" sz="2400" b="1" dirty="0">
                          <a:solidFill>
                            <a:srgbClr val="1B491F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b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Информатика </a:t>
                      </a:r>
                      <a:r>
                        <a:rPr lang="ru-RU" sz="2400" b="1" dirty="0">
                          <a:solidFill>
                            <a:srgbClr val="1B491F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b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Химия </a:t>
                      </a:r>
                      <a:r>
                        <a:rPr lang="ru-RU" sz="2400" b="1" dirty="0">
                          <a:solidFill>
                            <a:srgbClr val="1B491F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b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Математика (проф.)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2442">
                <a:tc>
                  <a:txBody>
                    <a:bodyPr/>
                    <a:lstStyle/>
                    <a:p>
                      <a:pPr algn="l"/>
                      <a:r>
                        <a:rPr lang="ru-RU" sz="2800" dirty="0">
                          <a:latin typeface="+mj-lt"/>
                        </a:rPr>
                        <a:t>Форма обучения</a:t>
                      </a:r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+mj-lt"/>
                          <a:ea typeface="Times New Roman"/>
                          <a:cs typeface="Times New Roman"/>
                        </a:rPr>
                        <a:t>Очная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093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dirty="0"/>
                        <a:t>Количество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бюджетных</a:t>
                      </a:r>
                      <a:r>
                        <a:rPr lang="ru-RU" sz="2800" dirty="0"/>
                        <a:t>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мест</a:t>
                      </a:r>
                    </a:p>
                    <a:p>
                      <a:pPr algn="l"/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25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" name="Google Shape;279;p17"/>
          <p:cNvGrpSpPr/>
          <p:nvPr/>
        </p:nvGrpSpPr>
        <p:grpSpPr>
          <a:xfrm rot="20292571">
            <a:off x="27444" y="8049161"/>
            <a:ext cx="1920182" cy="1680159"/>
            <a:chOff x="0" y="0"/>
            <a:chExt cx="812800" cy="711200"/>
          </a:xfrm>
        </p:grpSpPr>
        <p:sp>
          <p:nvSpPr>
            <p:cNvPr id="25" name="Google Shape;28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26" name="Google Shape;28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269;p17"/>
          <p:cNvGrpSpPr/>
          <p:nvPr/>
        </p:nvGrpSpPr>
        <p:grpSpPr>
          <a:xfrm rot="1458591">
            <a:off x="217872" y="8276007"/>
            <a:ext cx="1604683" cy="1404098"/>
            <a:chOff x="0" y="0"/>
            <a:chExt cx="812800" cy="711200"/>
          </a:xfrm>
        </p:grpSpPr>
        <p:sp>
          <p:nvSpPr>
            <p:cNvPr id="31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32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7" name="Рисунок 16" descr="xGWIA2gVJsU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7214" y="1173707"/>
            <a:ext cx="1688909" cy="1705969"/>
          </a:xfrm>
          <a:prstGeom prst="ellipse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FFA"/>
        </a:solidFill>
        <a:effectLst/>
      </p:bgPr>
    </p:bg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Yxi5wDkj0LA.jpg"/>
          <p:cNvPicPr>
            <a:picLocks noChangeAspect="1"/>
          </p:cNvPicPr>
          <p:nvPr/>
        </p:nvPicPr>
        <p:blipFill>
          <a:blip r:embed="rId3"/>
          <a:srcRect t="11345"/>
          <a:stretch>
            <a:fillRect/>
          </a:stretch>
        </p:blipFill>
        <p:spPr>
          <a:xfrm>
            <a:off x="839534" y="1501253"/>
            <a:ext cx="6112299" cy="81170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Google Shape;471;p25"/>
          <p:cNvGrpSpPr/>
          <p:nvPr/>
        </p:nvGrpSpPr>
        <p:grpSpPr>
          <a:xfrm>
            <a:off x="354842" y="1050878"/>
            <a:ext cx="7042246" cy="8830102"/>
            <a:chOff x="0" y="-38100"/>
            <a:chExt cx="1141092" cy="1222361"/>
          </a:xfrm>
        </p:grpSpPr>
        <p:sp>
          <p:nvSpPr>
            <p:cNvPr id="472" name="Google Shape;472;p25"/>
            <p:cNvSpPr/>
            <p:nvPr/>
          </p:nvSpPr>
          <p:spPr>
            <a:xfrm>
              <a:off x="0" y="0"/>
              <a:ext cx="1141092" cy="1184261"/>
            </a:xfrm>
            <a:custGeom>
              <a:avLst/>
              <a:gdLst/>
              <a:ahLst/>
              <a:cxnLst/>
              <a:rect l="l" t="t" r="r" b="b"/>
              <a:pathLst>
                <a:path w="1141092" h="1184261" extrusionOk="0">
                  <a:moveTo>
                    <a:pt x="0" y="0"/>
                  </a:moveTo>
                  <a:lnTo>
                    <a:pt x="1141092" y="0"/>
                  </a:lnTo>
                  <a:lnTo>
                    <a:pt x="1141092" y="1184261"/>
                  </a:lnTo>
                  <a:lnTo>
                    <a:pt x="0" y="11842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473" name="Google Shape;473;p25"/>
            <p:cNvSpPr txBox="1"/>
            <p:nvPr/>
          </p:nvSpPr>
          <p:spPr>
            <a:xfrm>
              <a:off x="0" y="-38100"/>
              <a:ext cx="1141092" cy="12223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979714" y="901337"/>
            <a:ext cx="1972492" cy="339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5" name="Google Shape;475;p25"/>
          <p:cNvSpPr txBox="1"/>
          <p:nvPr/>
        </p:nvSpPr>
        <p:spPr>
          <a:xfrm>
            <a:off x="561703" y="156754"/>
            <a:ext cx="16589828" cy="103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>
                <a:solidFill>
                  <a:srgbClr val="019F49"/>
                </a:solidFill>
                <a:latin typeface="Inter Black"/>
                <a:ea typeface="Inter Black"/>
                <a:sym typeface="Inter Black"/>
              </a:rPr>
              <a:t>Выбери профессию мечты в Университете Шукшина</a:t>
            </a:r>
            <a:endParaRPr sz="1100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8093122" y="1455879"/>
          <a:ext cx="9689911" cy="77660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689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6601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>
                          <a:solidFill>
                            <a:srgbClr val="00643C"/>
                          </a:solidFill>
                        </a:rPr>
                        <a:t>БАКАЛАВРИАТ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8102285" y="2415654"/>
          <a:ext cx="9694396" cy="666673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561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3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19367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b="1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44.03.02 Психолого-педагогическое образование: </a:t>
                      </a:r>
                    </a:p>
                    <a:p>
                      <a:pPr algn="ctr"/>
                      <a:r>
                        <a:rPr lang="ru-RU" sz="2800" b="1" i="0" u="none" strike="noStrike" cap="none" dirty="0">
                          <a:solidFill>
                            <a:srgbClr val="F2F2EE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Психология образования</a:t>
                      </a:r>
                    </a:p>
                  </a:txBody>
                  <a:tcPr anchor="ctr">
                    <a:solidFill>
                      <a:srgbClr val="47AB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45591">
                <a:tc>
                  <a:txBody>
                    <a:bodyPr/>
                    <a:lstStyle/>
                    <a:p>
                      <a:pPr algn="l"/>
                      <a:r>
                        <a:rPr lang="ru-RU" sz="2800" dirty="0"/>
                        <a:t>Вступительные испытания </a:t>
                      </a:r>
                      <a:endParaRPr lang="ru-RU" sz="2800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1B491F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1)</a:t>
                      </a:r>
                      <a:r>
                        <a:rPr lang="ru-RU" sz="2400" b="1" baseline="0" dirty="0">
                          <a:solidFill>
                            <a:srgbClr val="1B491F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>
                          <a:solidFill>
                            <a:srgbClr val="1B491F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Русский язык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1B491F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2) Биология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3) Обществознание </a:t>
                      </a:r>
                      <a:r>
                        <a:rPr lang="ru-RU" sz="2400" b="1" dirty="0">
                          <a:solidFill>
                            <a:srgbClr val="1B491F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b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Математика (проф.)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2442">
                <a:tc>
                  <a:txBody>
                    <a:bodyPr/>
                    <a:lstStyle/>
                    <a:p>
                      <a:pPr algn="l"/>
                      <a:r>
                        <a:rPr lang="ru-RU" sz="2800" dirty="0">
                          <a:latin typeface="+mj-lt"/>
                        </a:rPr>
                        <a:t>Форма обучения</a:t>
                      </a:r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+mj-lt"/>
                          <a:ea typeface="Times New Roman"/>
                          <a:cs typeface="Times New Roman"/>
                        </a:rPr>
                        <a:t>Очная, заочная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093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dirty="0"/>
                        <a:t>Количество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бюджетных</a:t>
                      </a:r>
                      <a:r>
                        <a:rPr lang="ru-RU" sz="2800" dirty="0"/>
                        <a:t>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мест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</a:rPr>
                        <a:t>Очная</a:t>
                      </a:r>
                      <a:r>
                        <a:rPr lang="ru-RU" sz="2800" b="0" baseline="0" dirty="0">
                          <a:solidFill>
                            <a:schemeClr val="tx1"/>
                          </a:solidFill>
                        </a:rPr>
                        <a:t> форма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b="0" baseline="0" dirty="0">
                          <a:solidFill>
                            <a:schemeClr val="tx1"/>
                          </a:solidFill>
                        </a:rPr>
                        <a:t>Заочная форма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ru-RU" sz="2400" dirty="0">
                        <a:solidFill>
                          <a:srgbClr val="000000"/>
                        </a:solidFill>
                        <a:latin typeface="Trebuchet MS"/>
                        <a:ea typeface="Trebuchet MS"/>
                        <a:cs typeface="Trebuchet M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24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+mj-lt"/>
                          <a:ea typeface="Times New Roman"/>
                          <a:cs typeface="Times New Roman"/>
                        </a:rPr>
                        <a:t>27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" name="Google Shape;279;p17"/>
          <p:cNvGrpSpPr/>
          <p:nvPr/>
        </p:nvGrpSpPr>
        <p:grpSpPr>
          <a:xfrm rot="20292571">
            <a:off x="-13500" y="8062807"/>
            <a:ext cx="1920182" cy="1680159"/>
            <a:chOff x="0" y="0"/>
            <a:chExt cx="812800" cy="711200"/>
          </a:xfrm>
        </p:grpSpPr>
        <p:sp>
          <p:nvSpPr>
            <p:cNvPr id="25" name="Google Shape;28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26" name="Google Shape;28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269;p17"/>
          <p:cNvGrpSpPr/>
          <p:nvPr/>
        </p:nvGrpSpPr>
        <p:grpSpPr>
          <a:xfrm rot="1458591">
            <a:off x="217872" y="8357893"/>
            <a:ext cx="1604683" cy="1404098"/>
            <a:chOff x="0" y="0"/>
            <a:chExt cx="812800" cy="711200"/>
          </a:xfrm>
        </p:grpSpPr>
        <p:sp>
          <p:nvSpPr>
            <p:cNvPr id="31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32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7" name="Рисунок 16" descr="xGWIA2gVJsU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6145" y="1241947"/>
            <a:ext cx="1688909" cy="1705969"/>
          </a:xfrm>
          <a:prstGeom prst="ellipse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FFA"/>
        </a:solidFill>
        <a:effectLst/>
      </p:bgPr>
    </p:bg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71;p25"/>
          <p:cNvGrpSpPr/>
          <p:nvPr/>
        </p:nvGrpSpPr>
        <p:grpSpPr>
          <a:xfrm>
            <a:off x="10836321" y="1064527"/>
            <a:ext cx="7069543" cy="8857394"/>
            <a:chOff x="-4423" y="-38100"/>
            <a:chExt cx="1145515" cy="1226139"/>
          </a:xfrm>
        </p:grpSpPr>
        <p:sp>
          <p:nvSpPr>
            <p:cNvPr id="472" name="Google Shape;472;p25"/>
            <p:cNvSpPr/>
            <p:nvPr/>
          </p:nvSpPr>
          <p:spPr>
            <a:xfrm>
              <a:off x="-4423" y="3778"/>
              <a:ext cx="1127823" cy="1184261"/>
            </a:xfrm>
            <a:custGeom>
              <a:avLst/>
              <a:gdLst/>
              <a:ahLst/>
              <a:cxnLst/>
              <a:rect l="l" t="t" r="r" b="b"/>
              <a:pathLst>
                <a:path w="1141092" h="1184261" extrusionOk="0">
                  <a:moveTo>
                    <a:pt x="0" y="0"/>
                  </a:moveTo>
                  <a:lnTo>
                    <a:pt x="1141092" y="0"/>
                  </a:lnTo>
                  <a:lnTo>
                    <a:pt x="1141092" y="1184261"/>
                  </a:lnTo>
                  <a:lnTo>
                    <a:pt x="0" y="11842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473" name="Google Shape;473;p25"/>
            <p:cNvSpPr txBox="1"/>
            <p:nvPr/>
          </p:nvSpPr>
          <p:spPr>
            <a:xfrm>
              <a:off x="0" y="-38100"/>
              <a:ext cx="1141092" cy="12223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5" name="Рисунок 14" descr="Yxi5wDkj0LA.jpg"/>
          <p:cNvPicPr>
            <a:picLocks noChangeAspect="1"/>
          </p:cNvPicPr>
          <p:nvPr/>
        </p:nvPicPr>
        <p:blipFill>
          <a:blip r:embed="rId3"/>
          <a:srcRect l="15738" r="28441"/>
          <a:stretch>
            <a:fillRect/>
          </a:stretch>
        </p:blipFill>
        <p:spPr>
          <a:xfrm>
            <a:off x="11215638" y="1795088"/>
            <a:ext cx="6144314" cy="7335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979714" y="901337"/>
            <a:ext cx="1972492" cy="339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5" name="Google Shape;475;p25"/>
          <p:cNvSpPr txBox="1"/>
          <p:nvPr/>
        </p:nvSpPr>
        <p:spPr>
          <a:xfrm>
            <a:off x="561703" y="156754"/>
            <a:ext cx="16589828" cy="103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>
                <a:solidFill>
                  <a:srgbClr val="019F49"/>
                </a:solidFill>
                <a:latin typeface="Inter Black"/>
                <a:ea typeface="Inter Black"/>
                <a:sym typeface="Inter Black"/>
              </a:rPr>
              <a:t>Выбери профессию мечты в Университете Шукшина</a:t>
            </a:r>
            <a:endParaRPr sz="1100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941695" y="1442231"/>
          <a:ext cx="9689911" cy="77660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689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6601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>
                          <a:solidFill>
                            <a:srgbClr val="00643C"/>
                          </a:solidFill>
                        </a:rPr>
                        <a:t>БАКАЛАВРИАТ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706431"/>
              </p:ext>
            </p:extLst>
          </p:nvPr>
        </p:nvGraphicFramePr>
        <p:xfrm>
          <a:off x="950858" y="2320120"/>
          <a:ext cx="9694396" cy="666673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561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3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19367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44.03.05 Педагогическое образование (с двумя профилями подготовки):</a:t>
                      </a:r>
                    </a:p>
                    <a:p>
                      <a:pPr algn="ctr"/>
                      <a:r>
                        <a:rPr lang="ru-RU" sz="2800" b="1" i="0" u="none" strike="noStrike" cap="none" dirty="0">
                          <a:solidFill>
                            <a:srgbClr val="F2F2EE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Начальное образование и Дошкольное образование</a:t>
                      </a:r>
                    </a:p>
                  </a:txBody>
                  <a:tcPr anchor="ctr">
                    <a:solidFill>
                      <a:srgbClr val="47AB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45591">
                <a:tc>
                  <a:txBody>
                    <a:bodyPr/>
                    <a:lstStyle/>
                    <a:p>
                      <a:pPr algn="l"/>
                      <a:r>
                        <a:rPr lang="ru-RU" sz="2800" dirty="0"/>
                        <a:t>Вступительные испытания </a:t>
                      </a:r>
                      <a:endParaRPr lang="ru-RU" sz="2800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1B491F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1) Русский язык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1B491F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2) Обществознание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3) Биология </a:t>
                      </a:r>
                      <a:r>
                        <a:rPr lang="ru-RU" sz="2400" b="1" i="0" dirty="0">
                          <a:solidFill>
                            <a:srgbClr val="1B491F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Информатика </a:t>
                      </a:r>
                      <a:r>
                        <a:rPr lang="ru-RU" sz="2400" b="1" dirty="0">
                          <a:solidFill>
                            <a:srgbClr val="1B491F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Математика (проф.)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2442">
                <a:tc>
                  <a:txBody>
                    <a:bodyPr/>
                    <a:lstStyle/>
                    <a:p>
                      <a:pPr algn="l"/>
                      <a:r>
                        <a:rPr lang="ru-RU" sz="2800" dirty="0">
                          <a:latin typeface="+mj-lt"/>
                        </a:rPr>
                        <a:t>Форма обучения</a:t>
                      </a:r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+mj-lt"/>
                          <a:ea typeface="Times New Roman"/>
                          <a:cs typeface="Times New Roman"/>
                        </a:rPr>
                        <a:t>Заочная</a:t>
                      </a: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093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dirty="0"/>
                        <a:t>Количество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бюджетных</a:t>
                      </a:r>
                      <a:r>
                        <a:rPr lang="ru-RU" sz="2800" dirty="0"/>
                        <a:t>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мест</a:t>
                      </a:r>
                    </a:p>
                    <a:p>
                      <a:pPr algn="l"/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26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" name="Google Shape;279;p17"/>
          <p:cNvGrpSpPr/>
          <p:nvPr/>
        </p:nvGrpSpPr>
        <p:grpSpPr>
          <a:xfrm rot="20292571">
            <a:off x="9894774" y="7994570"/>
            <a:ext cx="1920182" cy="1680159"/>
            <a:chOff x="0" y="0"/>
            <a:chExt cx="812800" cy="711200"/>
          </a:xfrm>
        </p:grpSpPr>
        <p:sp>
          <p:nvSpPr>
            <p:cNvPr id="25" name="Google Shape;28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26" name="Google Shape;28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269;p17"/>
          <p:cNvGrpSpPr/>
          <p:nvPr/>
        </p:nvGrpSpPr>
        <p:grpSpPr>
          <a:xfrm rot="1458591">
            <a:off x="10085204" y="8262359"/>
            <a:ext cx="1604683" cy="1404098"/>
            <a:chOff x="0" y="0"/>
            <a:chExt cx="812800" cy="711200"/>
          </a:xfrm>
        </p:grpSpPr>
        <p:sp>
          <p:nvSpPr>
            <p:cNvPr id="31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32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7" name="Рисунок 16" descr="xGWIA2gVJsU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39339" y="1323833"/>
            <a:ext cx="1688909" cy="1705969"/>
          </a:xfrm>
          <a:prstGeom prst="ellipse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FFA"/>
        </a:solidFill>
        <a:effectLst/>
      </p:bgPr>
    </p:bg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" name="Google Shape;289;p18"/>
          <p:cNvPicPr preferRelativeResize="0"/>
          <p:nvPr/>
        </p:nvPicPr>
        <p:blipFill>
          <a:blip r:embed="rId3"/>
          <a:srcRect l="19367" r="12959"/>
          <a:stretch>
            <a:fillRect/>
          </a:stretch>
        </p:blipFill>
        <p:spPr>
          <a:xfrm>
            <a:off x="11534503" y="2153718"/>
            <a:ext cx="6753497" cy="655194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oogle Shape;290;p18"/>
          <p:cNvGrpSpPr/>
          <p:nvPr/>
        </p:nvGrpSpPr>
        <p:grpSpPr>
          <a:xfrm>
            <a:off x="1028700" y="2098733"/>
            <a:ext cx="10760707" cy="7159567"/>
            <a:chOff x="0" y="-38100"/>
            <a:chExt cx="2834096" cy="1885647"/>
          </a:xfrm>
        </p:grpSpPr>
        <p:sp>
          <p:nvSpPr>
            <p:cNvPr id="291" name="Google Shape;291;p18"/>
            <p:cNvSpPr/>
            <p:nvPr/>
          </p:nvSpPr>
          <p:spPr>
            <a:xfrm>
              <a:off x="0" y="0"/>
              <a:ext cx="2834096" cy="1847547"/>
            </a:xfrm>
            <a:custGeom>
              <a:avLst/>
              <a:gdLst/>
              <a:ahLst/>
              <a:cxnLst/>
              <a:rect l="l" t="t" r="r" b="b"/>
              <a:pathLst>
                <a:path w="2834096" h="1847547" extrusionOk="0">
                  <a:moveTo>
                    <a:pt x="0" y="0"/>
                  </a:moveTo>
                  <a:lnTo>
                    <a:pt x="2834096" y="0"/>
                  </a:lnTo>
                  <a:lnTo>
                    <a:pt x="2834096" y="1847547"/>
                  </a:lnTo>
                  <a:lnTo>
                    <a:pt x="0" y="1847547"/>
                  </a:lnTo>
                  <a:close/>
                </a:path>
              </a:pathLst>
            </a:custGeom>
            <a:solidFill>
              <a:srgbClr val="C8FFE1"/>
            </a:solidFill>
            <a:ln>
              <a:noFill/>
            </a:ln>
          </p:spPr>
        </p:sp>
        <p:sp>
          <p:nvSpPr>
            <p:cNvPr id="292" name="Google Shape;292;p18"/>
            <p:cNvSpPr txBox="1"/>
            <p:nvPr/>
          </p:nvSpPr>
          <p:spPr>
            <a:xfrm>
              <a:off x="0" y="-38100"/>
              <a:ext cx="2834096" cy="18856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6" name="Google Shape;296;p18"/>
          <p:cNvSpPr txBox="1"/>
          <p:nvPr/>
        </p:nvSpPr>
        <p:spPr>
          <a:xfrm>
            <a:off x="1084217" y="3548357"/>
            <a:ext cx="5185954" cy="2462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257175" indent="-257175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кафедра естественно-научных дисциплин;</a:t>
            </a:r>
          </a:p>
          <a:p>
            <a:pPr marL="257175" indent="-257175">
              <a:buFont typeface="Wingdings" panose="05000000000000000000" pitchFamily="2" charset="2"/>
              <a:buChar char="Ø"/>
            </a:pPr>
            <a:endParaRPr lang="ru-RU" sz="16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Times New Roman" pitchFamily="18" charset="0"/>
            </a:endParaRPr>
          </a:p>
          <a:p>
            <a:pPr marL="257175" indent="-257175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кафедра математики, физики, информатики;</a:t>
            </a:r>
          </a:p>
          <a:p>
            <a:pPr marL="257175" indent="-257175">
              <a:buFont typeface="Wingdings" panose="05000000000000000000" pitchFamily="2" charset="2"/>
              <a:buChar char="Ø"/>
            </a:pPr>
            <a:endParaRPr lang="ru-RU" sz="1600" b="1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Times New Roman" pitchFamily="18" charset="0"/>
            </a:endParaRPr>
          </a:p>
          <a:p>
            <a:pPr marL="257175" indent="-257175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кафедра изобразительного искусства, технологии и дизайна;</a:t>
            </a:r>
          </a:p>
          <a:p>
            <a:pPr marL="257175" indent="-257175">
              <a:buFont typeface="Wingdings" panose="05000000000000000000" pitchFamily="2" charset="2"/>
              <a:buChar char="Ø"/>
            </a:pPr>
            <a:endParaRPr lang="ru-RU" sz="16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Times New Roman" pitchFamily="18" charset="0"/>
            </a:endParaRPr>
          </a:p>
          <a:p>
            <a:pPr marL="257175" indent="-257175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кафедра менеджмента и </a:t>
            </a:r>
            <a:r>
              <a:rPr lang="ru-RU" sz="1600" b="1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туризма</a:t>
            </a:r>
            <a:endParaRPr lang="ru-RU" sz="1600" b="1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Times New Roman" pitchFamily="18" charset="0"/>
            </a:endParaRPr>
          </a:p>
        </p:txBody>
      </p:sp>
      <p:sp>
        <p:nvSpPr>
          <p:cNvPr id="299" name="Google Shape;299;p18"/>
          <p:cNvSpPr txBox="1"/>
          <p:nvPr/>
        </p:nvSpPr>
        <p:spPr>
          <a:xfrm>
            <a:off x="1084218" y="7537270"/>
            <a:ext cx="4937760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257175" indent="-257175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кафедра русского языка и литературы;</a:t>
            </a:r>
          </a:p>
          <a:p>
            <a:pPr marL="257175" indent="-257175">
              <a:buFont typeface="Wingdings" panose="05000000000000000000" pitchFamily="2" charset="2"/>
              <a:buChar char="Ø"/>
            </a:pPr>
            <a:endParaRPr lang="ru-RU" sz="1600" b="1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Times New Roman" pitchFamily="18" charset="0"/>
            </a:endParaRPr>
          </a:p>
          <a:p>
            <a:pPr marL="257175" indent="-257175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кафедра иностранных языков;</a:t>
            </a:r>
          </a:p>
          <a:p>
            <a:pPr marL="257175" indent="-257175">
              <a:buFont typeface="Wingdings" panose="05000000000000000000" pitchFamily="2" charset="2"/>
              <a:buChar char="Ø"/>
            </a:pPr>
            <a:endParaRPr lang="ru-RU" sz="1600" b="1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Times New Roman" pitchFamily="18" charset="0"/>
            </a:endParaRPr>
          </a:p>
          <a:p>
            <a:pPr marL="257175" indent="-257175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кафедра историко-правовых и социально-гуманитарных дисциплин</a:t>
            </a:r>
          </a:p>
        </p:txBody>
      </p:sp>
      <p:sp>
        <p:nvSpPr>
          <p:cNvPr id="302" name="Google Shape;302;p18"/>
          <p:cNvSpPr txBox="1"/>
          <p:nvPr/>
        </p:nvSpPr>
        <p:spPr>
          <a:xfrm>
            <a:off x="6792687" y="3561421"/>
            <a:ext cx="4846320" cy="203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257175" indent="-257175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кафедра педагогики и психологии;</a:t>
            </a:r>
          </a:p>
          <a:p>
            <a:pPr marL="257175" indent="-257175">
              <a:buFont typeface="Wingdings" panose="05000000000000000000" pitchFamily="2" charset="2"/>
              <a:buChar char="Ø"/>
            </a:pPr>
            <a:endParaRPr lang="ru-RU" sz="16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Times New Roman" pitchFamily="18" charset="0"/>
            </a:endParaRPr>
          </a:p>
          <a:p>
            <a:pPr marL="257175" indent="-257175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кафедра психолого-педагогического, дошкольного и начального образования;</a:t>
            </a:r>
          </a:p>
          <a:p>
            <a:endParaRPr lang="ru-RU" sz="16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Times New Roman" pitchFamily="18" charset="0"/>
            </a:endParaRPr>
          </a:p>
          <a:p>
            <a:pPr marL="257175" indent="-257175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кафедра физической культуры и здоровья</a:t>
            </a:r>
            <a:r>
              <a:rPr lang="ru-RU" sz="20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305" name="Google Shape;305;p18"/>
          <p:cNvSpPr txBox="1"/>
          <p:nvPr/>
        </p:nvSpPr>
        <p:spPr>
          <a:xfrm>
            <a:off x="6758632" y="6337526"/>
            <a:ext cx="4723618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257175" indent="-257175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5 управлений, </a:t>
            </a:r>
          </a:p>
          <a:p>
            <a:pPr marL="257175" indent="-257175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8 отделов, </a:t>
            </a:r>
          </a:p>
          <a:p>
            <a:pPr marL="257175" indent="-257175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7 центров, </a:t>
            </a:r>
          </a:p>
          <a:p>
            <a:pPr marL="257175" indent="-257175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Педагогический технопарк «</a:t>
            </a:r>
            <a:r>
              <a:rPr lang="ru-RU" sz="1600" dirty="0" err="1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Кванториум</a:t>
            </a: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 имени К.Д. Ушинского», </a:t>
            </a:r>
          </a:p>
          <a:p>
            <a:pPr marL="257175" indent="-257175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Технопарк универсальных педагогических компетенций «Учитель будущего поколения России</a:t>
            </a:r>
            <a:r>
              <a:rPr lang="ru-RU" sz="1600" dirty="0" smtClean="0">
                <a:solidFill>
                  <a:schemeClr val="bg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»</a:t>
            </a:r>
            <a:endParaRPr lang="ru-RU" sz="16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  <a:cs typeface="Times New Roman" pitchFamily="18" charset="0"/>
            </a:endParaRPr>
          </a:p>
        </p:txBody>
      </p:sp>
      <p:grpSp>
        <p:nvGrpSpPr>
          <p:cNvPr id="3" name="Google Shape;306;p18"/>
          <p:cNvGrpSpPr/>
          <p:nvPr/>
        </p:nvGrpSpPr>
        <p:grpSpPr>
          <a:xfrm>
            <a:off x="10655819" y="1793575"/>
            <a:ext cx="1435810" cy="1634790"/>
            <a:chOff x="0" y="-38100"/>
            <a:chExt cx="378156" cy="430562"/>
          </a:xfrm>
        </p:grpSpPr>
        <p:sp>
          <p:nvSpPr>
            <p:cNvPr id="307" name="Google Shape;307;p18"/>
            <p:cNvSpPr/>
            <p:nvPr/>
          </p:nvSpPr>
          <p:spPr>
            <a:xfrm>
              <a:off x="0" y="0"/>
              <a:ext cx="378156" cy="392462"/>
            </a:xfrm>
            <a:custGeom>
              <a:avLst/>
              <a:gdLst/>
              <a:ahLst/>
              <a:cxnLst/>
              <a:rect l="l" t="t" r="r" b="b"/>
              <a:pathLst>
                <a:path w="378156" h="392462" extrusionOk="0">
                  <a:moveTo>
                    <a:pt x="0" y="0"/>
                  </a:moveTo>
                  <a:lnTo>
                    <a:pt x="378156" y="0"/>
                  </a:lnTo>
                  <a:lnTo>
                    <a:pt x="378156" y="392462"/>
                  </a:lnTo>
                  <a:lnTo>
                    <a:pt x="0" y="392462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308" name="Google Shape;308;p18"/>
            <p:cNvSpPr txBox="1"/>
            <p:nvPr/>
          </p:nvSpPr>
          <p:spPr>
            <a:xfrm>
              <a:off x="0" y="-38100"/>
              <a:ext cx="378156" cy="4305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309;p18"/>
          <p:cNvGrpSpPr/>
          <p:nvPr/>
        </p:nvGrpSpPr>
        <p:grpSpPr>
          <a:xfrm>
            <a:off x="11249378" y="8472092"/>
            <a:ext cx="1060107" cy="1244874"/>
            <a:chOff x="0" y="-38100"/>
            <a:chExt cx="279205" cy="327868"/>
          </a:xfrm>
        </p:grpSpPr>
        <p:sp>
          <p:nvSpPr>
            <p:cNvPr id="310" name="Google Shape;310;p18"/>
            <p:cNvSpPr/>
            <p:nvPr/>
          </p:nvSpPr>
          <p:spPr>
            <a:xfrm>
              <a:off x="0" y="0"/>
              <a:ext cx="279205" cy="289768"/>
            </a:xfrm>
            <a:custGeom>
              <a:avLst/>
              <a:gdLst/>
              <a:ahLst/>
              <a:cxnLst/>
              <a:rect l="l" t="t" r="r" b="b"/>
              <a:pathLst>
                <a:path w="279205" h="289768" extrusionOk="0">
                  <a:moveTo>
                    <a:pt x="0" y="0"/>
                  </a:moveTo>
                  <a:lnTo>
                    <a:pt x="279205" y="0"/>
                  </a:lnTo>
                  <a:lnTo>
                    <a:pt x="279205" y="289768"/>
                  </a:lnTo>
                  <a:lnTo>
                    <a:pt x="0" y="28976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311" name="Google Shape;311;p18"/>
            <p:cNvSpPr txBox="1"/>
            <p:nvPr/>
          </p:nvSpPr>
          <p:spPr>
            <a:xfrm>
              <a:off x="0" y="-38100"/>
              <a:ext cx="279205" cy="3278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1018904" y="378824"/>
            <a:ext cx="9209314" cy="1541417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643C"/>
                </a:solidFill>
                <a:latin typeface="Inter" charset="0"/>
                <a:ea typeface="Inter" charset="0"/>
                <a:cs typeface="Tenor Sans"/>
                <a:sym typeface="Tenor Sans"/>
              </a:rPr>
              <a:t>Университет Шукшина СЕГОДНЯ</a:t>
            </a:r>
          </a:p>
        </p:txBody>
      </p:sp>
      <p:pic>
        <p:nvPicPr>
          <p:cNvPr id="27" name="Рисунок 26" descr="Рисунок14.png"/>
          <p:cNvPicPr>
            <a:picLocks noChangeAspect="1"/>
          </p:cNvPicPr>
          <p:nvPr/>
        </p:nvPicPr>
        <p:blipFill>
          <a:blip r:embed="rId4"/>
          <a:srcRect l="6401" t="3515" r="14786" b="68822"/>
          <a:stretch>
            <a:fillRect/>
          </a:stretch>
        </p:blipFill>
        <p:spPr>
          <a:xfrm>
            <a:off x="1175658" y="2194561"/>
            <a:ext cx="4180114" cy="1405229"/>
          </a:xfrm>
          <a:prstGeom prst="rect">
            <a:avLst/>
          </a:prstGeom>
        </p:spPr>
      </p:pic>
      <p:pic>
        <p:nvPicPr>
          <p:cNvPr id="28" name="Рисунок 27" descr="Рисунок14.png"/>
          <p:cNvPicPr>
            <a:picLocks noChangeAspect="1"/>
          </p:cNvPicPr>
          <p:nvPr/>
        </p:nvPicPr>
        <p:blipFill>
          <a:blip r:embed="rId4"/>
          <a:srcRect l="14450" t="37481" r="7408" b="36256"/>
          <a:stretch>
            <a:fillRect/>
          </a:stretch>
        </p:blipFill>
        <p:spPr>
          <a:xfrm>
            <a:off x="1047555" y="6059403"/>
            <a:ext cx="4114800" cy="1324506"/>
          </a:xfrm>
          <a:prstGeom prst="rect">
            <a:avLst/>
          </a:prstGeom>
        </p:spPr>
      </p:pic>
      <p:pic>
        <p:nvPicPr>
          <p:cNvPr id="29" name="Рисунок 28" descr="Рисунок14.png"/>
          <p:cNvPicPr>
            <a:picLocks noChangeAspect="1"/>
          </p:cNvPicPr>
          <p:nvPr/>
        </p:nvPicPr>
        <p:blipFill>
          <a:blip r:embed="rId4"/>
          <a:srcRect l="3383" t="68997" r="19481" b="4040"/>
          <a:stretch>
            <a:fillRect/>
          </a:stretch>
        </p:blipFill>
        <p:spPr>
          <a:xfrm>
            <a:off x="6701245" y="2194558"/>
            <a:ext cx="4101738" cy="137319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FFA"/>
        </a:solidFill>
        <a:effectLst/>
      </p:bgPr>
    </p:bg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71;p25"/>
          <p:cNvGrpSpPr/>
          <p:nvPr/>
        </p:nvGrpSpPr>
        <p:grpSpPr>
          <a:xfrm>
            <a:off x="10836321" y="1064527"/>
            <a:ext cx="7069543" cy="8857394"/>
            <a:chOff x="-4423" y="-38100"/>
            <a:chExt cx="1145515" cy="1226139"/>
          </a:xfrm>
        </p:grpSpPr>
        <p:sp>
          <p:nvSpPr>
            <p:cNvPr id="472" name="Google Shape;472;p25"/>
            <p:cNvSpPr/>
            <p:nvPr/>
          </p:nvSpPr>
          <p:spPr>
            <a:xfrm>
              <a:off x="-4423" y="3778"/>
              <a:ext cx="1127823" cy="1184261"/>
            </a:xfrm>
            <a:custGeom>
              <a:avLst/>
              <a:gdLst/>
              <a:ahLst/>
              <a:cxnLst/>
              <a:rect l="l" t="t" r="r" b="b"/>
              <a:pathLst>
                <a:path w="1141092" h="1184261" extrusionOk="0">
                  <a:moveTo>
                    <a:pt x="0" y="0"/>
                  </a:moveTo>
                  <a:lnTo>
                    <a:pt x="1141092" y="0"/>
                  </a:lnTo>
                  <a:lnTo>
                    <a:pt x="1141092" y="1184261"/>
                  </a:lnTo>
                  <a:lnTo>
                    <a:pt x="0" y="11842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473" name="Google Shape;473;p25"/>
            <p:cNvSpPr txBox="1"/>
            <p:nvPr/>
          </p:nvSpPr>
          <p:spPr>
            <a:xfrm>
              <a:off x="0" y="-38100"/>
              <a:ext cx="1141092" cy="12223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5" name="Рисунок 14" descr="Yxi5wDkj0LA.jpg"/>
          <p:cNvPicPr>
            <a:picLocks noChangeAspect="1"/>
          </p:cNvPicPr>
          <p:nvPr/>
        </p:nvPicPr>
        <p:blipFill>
          <a:blip r:embed="rId3"/>
          <a:srcRect l="38251" r="3554"/>
          <a:stretch>
            <a:fillRect/>
          </a:stretch>
        </p:blipFill>
        <p:spPr>
          <a:xfrm flipH="1">
            <a:off x="11129520" y="1965278"/>
            <a:ext cx="6257728" cy="7170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979714" y="901337"/>
            <a:ext cx="1972492" cy="339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5" name="Google Shape;475;p25"/>
          <p:cNvSpPr txBox="1"/>
          <p:nvPr/>
        </p:nvSpPr>
        <p:spPr>
          <a:xfrm>
            <a:off x="561703" y="156754"/>
            <a:ext cx="16589828" cy="103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>
                <a:solidFill>
                  <a:srgbClr val="019F49"/>
                </a:solidFill>
                <a:latin typeface="Inter Black"/>
                <a:ea typeface="Inter Black"/>
                <a:sym typeface="Inter Black"/>
              </a:rPr>
              <a:t>Выбери профессию мечты в Университете Шукшина</a:t>
            </a:r>
            <a:endParaRPr sz="1100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941695" y="1442231"/>
          <a:ext cx="9689911" cy="77660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689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6601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>
                          <a:solidFill>
                            <a:srgbClr val="00643C"/>
                          </a:solidFill>
                        </a:rPr>
                        <a:t>БАКАЛАВРИАТ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950858" y="2320120"/>
          <a:ext cx="9694396" cy="704569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561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3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19367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44.03.05 Педагогическое образование (с двумя профилями подготовки):</a:t>
                      </a:r>
                      <a:r>
                        <a:rPr lang="ru-RU" sz="2800" b="1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endParaRPr lang="ru-RU" sz="2800" b="0" i="0" u="none" strike="noStrike" cap="none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algn="ctr"/>
                      <a:r>
                        <a:rPr lang="ru-RU" sz="2800" b="1" i="0" u="none" strike="noStrike" cap="none" dirty="0">
                          <a:solidFill>
                            <a:srgbClr val="F2F2EE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Физическая культура и Безопасность жизнедеятельности</a:t>
                      </a:r>
                    </a:p>
                  </a:txBody>
                  <a:tcPr anchor="ctr">
                    <a:solidFill>
                      <a:srgbClr val="47AB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45591">
                <a:tc>
                  <a:txBody>
                    <a:bodyPr/>
                    <a:lstStyle/>
                    <a:p>
                      <a:pPr algn="l"/>
                      <a:r>
                        <a:rPr lang="ru-RU" sz="2800" dirty="0"/>
                        <a:t>Вступительные испытания </a:t>
                      </a:r>
                      <a:endParaRPr lang="ru-RU" sz="2800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1B491F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1) Русский язык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1B491F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2) Обществознание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3) Физическая культура: Циклические виды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4)Физическая культура: Ациклические виды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2442">
                <a:tc>
                  <a:txBody>
                    <a:bodyPr/>
                    <a:lstStyle/>
                    <a:p>
                      <a:pPr algn="l"/>
                      <a:r>
                        <a:rPr lang="ru-RU" sz="2800" dirty="0">
                          <a:latin typeface="+mj-lt"/>
                        </a:rPr>
                        <a:t>Форма обучения</a:t>
                      </a:r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+mj-lt"/>
                          <a:ea typeface="Times New Roman"/>
                          <a:cs typeface="Times New Roman"/>
                        </a:rPr>
                        <a:t>Заочная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093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dirty="0"/>
                        <a:t>Количество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бюджетных</a:t>
                      </a:r>
                      <a:r>
                        <a:rPr lang="ru-RU" sz="2800" dirty="0"/>
                        <a:t>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мест</a:t>
                      </a:r>
                    </a:p>
                    <a:p>
                      <a:pPr algn="l"/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26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" name="Google Shape;279;p17"/>
          <p:cNvGrpSpPr/>
          <p:nvPr/>
        </p:nvGrpSpPr>
        <p:grpSpPr>
          <a:xfrm rot="20292571">
            <a:off x="9894774" y="7994570"/>
            <a:ext cx="1920182" cy="1680159"/>
            <a:chOff x="0" y="0"/>
            <a:chExt cx="812800" cy="711200"/>
          </a:xfrm>
        </p:grpSpPr>
        <p:sp>
          <p:nvSpPr>
            <p:cNvPr id="25" name="Google Shape;28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26" name="Google Shape;28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269;p17"/>
          <p:cNvGrpSpPr/>
          <p:nvPr/>
        </p:nvGrpSpPr>
        <p:grpSpPr>
          <a:xfrm rot="1458591">
            <a:off x="10085204" y="8262359"/>
            <a:ext cx="1604683" cy="1404098"/>
            <a:chOff x="0" y="0"/>
            <a:chExt cx="812800" cy="711200"/>
          </a:xfrm>
        </p:grpSpPr>
        <p:sp>
          <p:nvSpPr>
            <p:cNvPr id="31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32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7" name="Рисунок 16" descr="xGWIA2gVJsU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66635" y="1282890"/>
            <a:ext cx="1688909" cy="1705969"/>
          </a:xfrm>
          <a:prstGeom prst="ellipse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FFA"/>
        </a:solidFill>
        <a:effectLst/>
      </p:bgPr>
    </p:bg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71;p25"/>
          <p:cNvGrpSpPr/>
          <p:nvPr/>
        </p:nvGrpSpPr>
        <p:grpSpPr>
          <a:xfrm>
            <a:off x="819694" y="3404097"/>
            <a:ext cx="5541917" cy="5936617"/>
            <a:chOff x="0" y="-38100"/>
            <a:chExt cx="1141092" cy="1222361"/>
          </a:xfrm>
        </p:grpSpPr>
        <p:sp>
          <p:nvSpPr>
            <p:cNvPr id="472" name="Google Shape;472;p25"/>
            <p:cNvSpPr/>
            <p:nvPr/>
          </p:nvSpPr>
          <p:spPr>
            <a:xfrm>
              <a:off x="0" y="0"/>
              <a:ext cx="1141092" cy="1184261"/>
            </a:xfrm>
            <a:custGeom>
              <a:avLst/>
              <a:gdLst/>
              <a:ahLst/>
              <a:cxnLst/>
              <a:rect l="l" t="t" r="r" b="b"/>
              <a:pathLst>
                <a:path w="1141092" h="1184261" extrusionOk="0">
                  <a:moveTo>
                    <a:pt x="0" y="0"/>
                  </a:moveTo>
                  <a:lnTo>
                    <a:pt x="1141092" y="0"/>
                  </a:lnTo>
                  <a:lnTo>
                    <a:pt x="1141092" y="1184261"/>
                  </a:lnTo>
                  <a:lnTo>
                    <a:pt x="0" y="11842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473" name="Google Shape;473;p25"/>
            <p:cNvSpPr txBox="1"/>
            <p:nvPr/>
          </p:nvSpPr>
          <p:spPr>
            <a:xfrm>
              <a:off x="0" y="-38100"/>
              <a:ext cx="1141092" cy="12223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474" name="Google Shape;474;p25"/>
          <p:cNvPicPr preferRelativeResize="0"/>
          <p:nvPr/>
        </p:nvPicPr>
        <p:blipFill>
          <a:blip r:embed="rId3"/>
          <a:srcRect l="14318" r="17478"/>
          <a:stretch>
            <a:fillRect/>
          </a:stretch>
        </p:blipFill>
        <p:spPr>
          <a:xfrm>
            <a:off x="1332410" y="4194840"/>
            <a:ext cx="4519748" cy="4461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76" name="Google Shape;476;p25"/>
          <p:cNvSpPr txBox="1"/>
          <p:nvPr/>
        </p:nvSpPr>
        <p:spPr>
          <a:xfrm>
            <a:off x="679271" y="1802675"/>
            <a:ext cx="5878285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/>
            <a:r>
              <a:rPr lang="ru-RU" sz="3200" b="1" dirty="0"/>
              <a:t>Институт естественных </a:t>
            </a:r>
          </a:p>
          <a:p>
            <a:pPr lvl="0" algn="ctr"/>
            <a:r>
              <a:rPr lang="ru-RU" sz="3200" b="1" dirty="0"/>
              <a:t>наук и профессионального образования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979714" y="901337"/>
            <a:ext cx="1972492" cy="339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5" name="Google Shape;475;p25"/>
          <p:cNvSpPr txBox="1"/>
          <p:nvPr/>
        </p:nvSpPr>
        <p:spPr>
          <a:xfrm>
            <a:off x="561703" y="156754"/>
            <a:ext cx="16589828" cy="103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>
                <a:solidFill>
                  <a:srgbClr val="019F49"/>
                </a:solidFill>
                <a:latin typeface="Inter Black"/>
                <a:ea typeface="Inter Black"/>
                <a:sym typeface="Inter Black"/>
              </a:rPr>
              <a:t>Выбери профессию мечты в Университете Шукшина</a:t>
            </a:r>
            <a:endParaRPr sz="1100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6701245" y="1566343"/>
          <a:ext cx="10567852" cy="811323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2996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5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29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437">
                <a:tc gridSpan="3"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rgbClr val="00643C"/>
                          </a:solidFill>
                        </a:rPr>
                        <a:t>БАКАЛАВРИАТ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512">
                <a:tc gridSpan="3">
                  <a:txBody>
                    <a:bodyPr/>
                    <a:lstStyle/>
                    <a:p>
                      <a:pPr algn="ctr"/>
                      <a:r>
                        <a:rPr lang="ru-RU" sz="2800" b="1" u="none" strike="noStrike" cap="none" dirty="0">
                          <a:solidFill>
                            <a:schemeClr val="bg1"/>
                          </a:solidFill>
                          <a:sym typeface="Arial"/>
                        </a:rPr>
                        <a:t>ОЧНАЯ ФОРМА ОБУЧЕНИЯ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47AB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5966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u="none" strike="noStrike" cap="none" dirty="0">
                          <a:solidFill>
                            <a:srgbClr val="00643C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Направление подготовки/профиль</a:t>
                      </a:r>
                      <a:endParaRPr lang="ru-RU" sz="16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643C"/>
                          </a:solidFill>
                          <a:latin typeface="+mj-lt"/>
                        </a:rPr>
                        <a:t>Бюджетные места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643C"/>
                          </a:solidFill>
                        </a:rPr>
                        <a:t>Места с оплатой обучения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85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44.03.05 Педагогическое образование (с двумя профилями подготовки): </a:t>
                      </a:r>
                      <a:endParaRPr lang="ru-RU" sz="18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643C"/>
                          </a:solidFill>
                          <a:latin typeface="+mn-lt"/>
                          <a:ea typeface="Trebuchet MS"/>
                          <a:cs typeface="Trebuchet MS"/>
                        </a:rPr>
                        <a:t>Информатика и Математика</a:t>
                      </a:r>
                      <a:endParaRPr lang="ru-RU" sz="1800" dirty="0">
                        <a:solidFill>
                          <a:srgbClr val="00643C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25</a:t>
                      </a:r>
                      <a:endParaRPr lang="ru-RU" sz="16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5</a:t>
                      </a:r>
                      <a:endParaRPr lang="ru-RU" sz="16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91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44.03.05 Педагогическое образование (с двумя профилями подготовки):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 </a:t>
                      </a:r>
                      <a:endParaRPr lang="ru-RU" sz="18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643C"/>
                          </a:solidFill>
                          <a:latin typeface="+mn-lt"/>
                          <a:ea typeface="Trebuchet MS"/>
                          <a:cs typeface="Trebuchet MS"/>
                        </a:rPr>
                        <a:t>Биология и Химия</a:t>
                      </a:r>
                      <a:endParaRPr lang="ru-RU" sz="1800" dirty="0">
                        <a:solidFill>
                          <a:srgbClr val="00643C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25</a:t>
                      </a:r>
                      <a:endParaRPr lang="ru-RU" sz="16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5</a:t>
                      </a:r>
                      <a:endParaRPr lang="ru-RU" sz="16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0060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b="1" u="none" strike="noStrike" cap="none" dirty="0">
                          <a:solidFill>
                            <a:schemeClr val="bg1"/>
                          </a:solidFill>
                          <a:sym typeface="Arial"/>
                        </a:rPr>
                        <a:t>ОЧНО-ЗАОЧНАЯ ФОРМА ОБУЧЕНИЯ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0" marB="0" anchor="ctr">
                    <a:solidFill>
                      <a:srgbClr val="47AB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778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44.03.01 Педагогическое образование: 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643C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Технология и Предпринимательство</a:t>
                      </a:r>
                      <a:endParaRPr lang="ru-RU" sz="1800" dirty="0">
                        <a:solidFill>
                          <a:srgbClr val="00643C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22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5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3174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b="1" u="none" strike="noStrike" cap="none" dirty="0">
                          <a:solidFill>
                            <a:schemeClr val="bg1"/>
                          </a:solidFill>
                          <a:sym typeface="Arial"/>
                        </a:rPr>
                        <a:t>ЗАОЧНАЯ ФОРМА ОБУЧЕНИЯ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47AB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320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44.03.05 Педагогическое образование (с двумя профилями подготовки):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 </a:t>
                      </a:r>
                      <a:endParaRPr lang="ru-RU" sz="18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643C"/>
                          </a:solidFill>
                          <a:latin typeface="+mn-lt"/>
                          <a:ea typeface="Trebuchet MS"/>
                          <a:cs typeface="Trebuchet MS"/>
                        </a:rPr>
                        <a:t>География и Дополнительное образование в области туризма</a:t>
                      </a:r>
                      <a:endParaRPr lang="ru-RU" sz="1800" dirty="0">
                        <a:solidFill>
                          <a:srgbClr val="00643C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26</a:t>
                      </a:r>
                      <a:endParaRPr lang="ru-RU" sz="16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10</a:t>
                      </a:r>
                      <a:endParaRPr lang="ru-RU" sz="16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8645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44.03.04 Профессиональное обучение: </a:t>
                      </a:r>
                      <a:endParaRPr lang="ru-RU" sz="18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643C"/>
                          </a:solidFill>
                          <a:latin typeface="+mn-lt"/>
                          <a:ea typeface="Trebuchet MS"/>
                          <a:cs typeface="Trebuchet MS"/>
                        </a:rPr>
                        <a:t>Экономика и управление</a:t>
                      </a:r>
                      <a:endParaRPr lang="ru-RU" sz="1800" dirty="0">
                        <a:solidFill>
                          <a:srgbClr val="00643C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26</a:t>
                      </a:r>
                      <a:endParaRPr lang="ru-RU" sz="160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15</a:t>
                      </a:r>
                      <a:endParaRPr lang="ru-RU" sz="16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9274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44.03.04 Профессиональное обучение: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 </a:t>
                      </a:r>
                      <a:endParaRPr lang="ru-RU" sz="18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643C"/>
                          </a:solidFill>
                          <a:latin typeface="+mn-lt"/>
                          <a:ea typeface="Trebuchet MS"/>
                          <a:cs typeface="Trebuchet MS"/>
                        </a:rPr>
                        <a:t>Транспорт и логистика</a:t>
                      </a:r>
                      <a:endParaRPr lang="ru-RU" sz="1800" dirty="0">
                        <a:solidFill>
                          <a:srgbClr val="00643C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26</a:t>
                      </a:r>
                      <a:endParaRPr lang="ru-RU" sz="16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15</a:t>
                      </a:r>
                      <a:endParaRPr lang="ru-RU" sz="16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pSp>
        <p:nvGrpSpPr>
          <p:cNvPr id="10" name="Google Shape;279;p17"/>
          <p:cNvGrpSpPr/>
          <p:nvPr/>
        </p:nvGrpSpPr>
        <p:grpSpPr>
          <a:xfrm rot="20526738">
            <a:off x="4866043" y="3205145"/>
            <a:ext cx="1173488" cy="1026801"/>
            <a:chOff x="0" y="0"/>
            <a:chExt cx="812800" cy="711200"/>
          </a:xfrm>
        </p:grpSpPr>
        <p:sp>
          <p:nvSpPr>
            <p:cNvPr id="11" name="Google Shape;28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12" name="Google Shape;28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" name="Google Shape;269;p17"/>
          <p:cNvGrpSpPr/>
          <p:nvPr/>
        </p:nvGrpSpPr>
        <p:grpSpPr>
          <a:xfrm rot="1248532">
            <a:off x="4990445" y="3240473"/>
            <a:ext cx="1115858" cy="976376"/>
            <a:chOff x="0" y="0"/>
            <a:chExt cx="812800" cy="711200"/>
          </a:xfrm>
        </p:grpSpPr>
        <p:sp>
          <p:nvSpPr>
            <p:cNvPr id="14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15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6" name="Рисунок 15" descr="bHi_TTMUsTo.jpg"/>
          <p:cNvPicPr>
            <a:picLocks noChangeAspect="1"/>
          </p:cNvPicPr>
          <p:nvPr/>
        </p:nvPicPr>
        <p:blipFill>
          <a:blip r:embed="rId4"/>
          <a:srcRect l="16169" t="2662" r="19088" b="2015"/>
          <a:stretch>
            <a:fillRect/>
          </a:stretch>
        </p:blipFill>
        <p:spPr>
          <a:xfrm>
            <a:off x="450377" y="3098043"/>
            <a:ext cx="1626789" cy="1596787"/>
          </a:xfrm>
          <a:prstGeom prst="ellipse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FFA"/>
        </a:solidFill>
        <a:effectLst/>
      </p:bgPr>
    </p:bg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71;p25"/>
          <p:cNvGrpSpPr/>
          <p:nvPr/>
        </p:nvGrpSpPr>
        <p:grpSpPr>
          <a:xfrm>
            <a:off x="573206" y="1050878"/>
            <a:ext cx="7042246" cy="8830102"/>
            <a:chOff x="0" y="-38100"/>
            <a:chExt cx="1141092" cy="1222361"/>
          </a:xfrm>
        </p:grpSpPr>
        <p:sp>
          <p:nvSpPr>
            <p:cNvPr id="472" name="Google Shape;472;p25"/>
            <p:cNvSpPr/>
            <p:nvPr/>
          </p:nvSpPr>
          <p:spPr>
            <a:xfrm>
              <a:off x="0" y="0"/>
              <a:ext cx="1141092" cy="1184261"/>
            </a:xfrm>
            <a:custGeom>
              <a:avLst/>
              <a:gdLst/>
              <a:ahLst/>
              <a:cxnLst/>
              <a:rect l="l" t="t" r="r" b="b"/>
              <a:pathLst>
                <a:path w="1141092" h="1184261" extrusionOk="0">
                  <a:moveTo>
                    <a:pt x="0" y="0"/>
                  </a:moveTo>
                  <a:lnTo>
                    <a:pt x="1141092" y="0"/>
                  </a:lnTo>
                  <a:lnTo>
                    <a:pt x="1141092" y="1184261"/>
                  </a:lnTo>
                  <a:lnTo>
                    <a:pt x="0" y="11842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473" name="Google Shape;473;p25"/>
            <p:cNvSpPr txBox="1"/>
            <p:nvPr/>
          </p:nvSpPr>
          <p:spPr>
            <a:xfrm>
              <a:off x="0" y="-38100"/>
              <a:ext cx="1141092" cy="12223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5" name="Рисунок 14" descr="Yxi5wDkj0LA.jpg"/>
          <p:cNvPicPr>
            <a:picLocks noChangeAspect="1"/>
          </p:cNvPicPr>
          <p:nvPr/>
        </p:nvPicPr>
        <p:blipFill>
          <a:blip r:embed="rId3"/>
          <a:srcRect l="33122" t="19886" r="25079"/>
          <a:stretch>
            <a:fillRect/>
          </a:stretch>
        </p:blipFill>
        <p:spPr>
          <a:xfrm>
            <a:off x="1050877" y="1741080"/>
            <a:ext cx="6100549" cy="77967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979714" y="901337"/>
            <a:ext cx="1972492" cy="339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5" name="Google Shape;475;p25"/>
          <p:cNvSpPr txBox="1"/>
          <p:nvPr/>
        </p:nvSpPr>
        <p:spPr>
          <a:xfrm>
            <a:off x="561703" y="156754"/>
            <a:ext cx="16589828" cy="103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>
                <a:solidFill>
                  <a:srgbClr val="019F49"/>
                </a:solidFill>
                <a:latin typeface="Inter Black"/>
                <a:ea typeface="Inter Black"/>
                <a:sym typeface="Inter Black"/>
              </a:rPr>
              <a:t>Выбери профессию мечты в Университете Шукшина</a:t>
            </a:r>
            <a:endParaRPr sz="1100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8093122" y="1455879"/>
          <a:ext cx="9689911" cy="77660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689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6601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>
                          <a:solidFill>
                            <a:srgbClr val="00643C"/>
                          </a:solidFill>
                        </a:rPr>
                        <a:t>БАКАЛАВРИАТ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8102285" y="2415654"/>
          <a:ext cx="9694396" cy="718742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561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3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4005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44.03.05 Педагогическое образование (с двумя профилями подготовки): </a:t>
                      </a:r>
                      <a:endParaRPr lang="ru-RU" sz="32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2F2EE"/>
                          </a:solidFill>
                          <a:latin typeface="+mn-lt"/>
                          <a:ea typeface="Trebuchet MS"/>
                          <a:cs typeface="Trebuchet MS"/>
                        </a:rPr>
                        <a:t>Информатика и Математика</a:t>
                      </a:r>
                      <a:endParaRPr lang="ru-RU" sz="3200" dirty="0">
                        <a:solidFill>
                          <a:srgbClr val="F2F2EE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anchor="ctr">
                    <a:solidFill>
                      <a:srgbClr val="47AB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45591">
                <a:tc>
                  <a:txBody>
                    <a:bodyPr/>
                    <a:lstStyle/>
                    <a:p>
                      <a:pPr algn="l"/>
                      <a:r>
                        <a:rPr lang="ru-RU" sz="2800" dirty="0"/>
                        <a:t>Вступительные испытания </a:t>
                      </a:r>
                      <a:endParaRPr lang="ru-RU" sz="2800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1) Русский язык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2) Обществознание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3) Математика (проф.) </a:t>
                      </a: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Информатика </a:t>
                      </a: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Физика </a:t>
                      </a: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Химия </a:t>
                      </a: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География 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2442">
                <a:tc>
                  <a:txBody>
                    <a:bodyPr/>
                    <a:lstStyle/>
                    <a:p>
                      <a:pPr algn="l"/>
                      <a:r>
                        <a:rPr lang="ru-RU" sz="2800" dirty="0">
                          <a:latin typeface="+mj-lt"/>
                        </a:rPr>
                        <a:t>Форма обучения</a:t>
                      </a:r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+mj-lt"/>
                          <a:ea typeface="Times New Roman"/>
                          <a:cs typeface="Times New Roman"/>
                        </a:rPr>
                        <a:t>Очная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093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dirty="0"/>
                        <a:t>Количество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бюджетных</a:t>
                      </a:r>
                      <a:r>
                        <a:rPr lang="ru-RU" sz="2800" dirty="0"/>
                        <a:t>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мест</a:t>
                      </a:r>
                    </a:p>
                    <a:p>
                      <a:pPr algn="l"/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25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" name="Google Shape;279;p17"/>
          <p:cNvGrpSpPr/>
          <p:nvPr/>
        </p:nvGrpSpPr>
        <p:grpSpPr>
          <a:xfrm rot="20292571">
            <a:off x="27444" y="8049161"/>
            <a:ext cx="1920182" cy="1680159"/>
            <a:chOff x="0" y="0"/>
            <a:chExt cx="812800" cy="711200"/>
          </a:xfrm>
        </p:grpSpPr>
        <p:sp>
          <p:nvSpPr>
            <p:cNvPr id="25" name="Google Shape;28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26" name="Google Shape;28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269;p17"/>
          <p:cNvGrpSpPr/>
          <p:nvPr/>
        </p:nvGrpSpPr>
        <p:grpSpPr>
          <a:xfrm rot="1458591">
            <a:off x="217872" y="8276007"/>
            <a:ext cx="1604683" cy="1404098"/>
            <a:chOff x="0" y="0"/>
            <a:chExt cx="812800" cy="711200"/>
          </a:xfrm>
        </p:grpSpPr>
        <p:sp>
          <p:nvSpPr>
            <p:cNvPr id="31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32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8" name="Рисунок 17" descr="bHi_TTMUsTo.jpg"/>
          <p:cNvPicPr>
            <a:picLocks noChangeAspect="1"/>
          </p:cNvPicPr>
          <p:nvPr/>
        </p:nvPicPr>
        <p:blipFill>
          <a:blip r:embed="rId4"/>
          <a:srcRect l="16169" t="2662" r="19088" b="2015"/>
          <a:stretch>
            <a:fillRect/>
          </a:stretch>
        </p:blipFill>
        <p:spPr>
          <a:xfrm>
            <a:off x="6086903" y="1296538"/>
            <a:ext cx="1626789" cy="1596787"/>
          </a:xfrm>
          <a:prstGeom prst="ellipse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FFA"/>
        </a:solidFill>
        <a:effectLst/>
      </p:bgPr>
    </p:bg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71;p25"/>
          <p:cNvGrpSpPr/>
          <p:nvPr/>
        </p:nvGrpSpPr>
        <p:grpSpPr>
          <a:xfrm>
            <a:off x="573206" y="1050878"/>
            <a:ext cx="7042246" cy="8830102"/>
            <a:chOff x="0" y="-38100"/>
            <a:chExt cx="1141092" cy="1222361"/>
          </a:xfrm>
        </p:grpSpPr>
        <p:sp>
          <p:nvSpPr>
            <p:cNvPr id="472" name="Google Shape;472;p25"/>
            <p:cNvSpPr/>
            <p:nvPr/>
          </p:nvSpPr>
          <p:spPr>
            <a:xfrm>
              <a:off x="0" y="0"/>
              <a:ext cx="1141092" cy="1184261"/>
            </a:xfrm>
            <a:custGeom>
              <a:avLst/>
              <a:gdLst/>
              <a:ahLst/>
              <a:cxnLst/>
              <a:rect l="l" t="t" r="r" b="b"/>
              <a:pathLst>
                <a:path w="1141092" h="1184261" extrusionOk="0">
                  <a:moveTo>
                    <a:pt x="0" y="0"/>
                  </a:moveTo>
                  <a:lnTo>
                    <a:pt x="1141092" y="0"/>
                  </a:lnTo>
                  <a:lnTo>
                    <a:pt x="1141092" y="1184261"/>
                  </a:lnTo>
                  <a:lnTo>
                    <a:pt x="0" y="11842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473" name="Google Shape;473;p25"/>
            <p:cNvSpPr txBox="1"/>
            <p:nvPr/>
          </p:nvSpPr>
          <p:spPr>
            <a:xfrm>
              <a:off x="0" y="-38100"/>
              <a:ext cx="1141092" cy="12223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5" name="Рисунок 14" descr="Yxi5wDkj0LA.jpg"/>
          <p:cNvPicPr>
            <a:picLocks noChangeAspect="1"/>
          </p:cNvPicPr>
          <p:nvPr/>
        </p:nvPicPr>
        <p:blipFill>
          <a:blip r:embed="rId3"/>
          <a:srcRect l="25727" r="17673"/>
          <a:stretch>
            <a:fillRect/>
          </a:stretch>
        </p:blipFill>
        <p:spPr>
          <a:xfrm>
            <a:off x="941696" y="1887742"/>
            <a:ext cx="6277970" cy="7396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979714" y="901337"/>
            <a:ext cx="1972492" cy="339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5" name="Google Shape;475;p25"/>
          <p:cNvSpPr txBox="1"/>
          <p:nvPr/>
        </p:nvSpPr>
        <p:spPr>
          <a:xfrm>
            <a:off x="561703" y="156754"/>
            <a:ext cx="16589828" cy="103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>
                <a:solidFill>
                  <a:srgbClr val="019F49"/>
                </a:solidFill>
                <a:latin typeface="Inter Black"/>
                <a:ea typeface="Inter Black"/>
                <a:sym typeface="Inter Black"/>
              </a:rPr>
              <a:t>Выбери профессию мечты в Университете Шукшина</a:t>
            </a:r>
            <a:endParaRPr sz="1100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8093122" y="1455879"/>
          <a:ext cx="9689911" cy="77660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689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6601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>
                          <a:solidFill>
                            <a:srgbClr val="00643C"/>
                          </a:solidFill>
                        </a:rPr>
                        <a:t>БАКАЛАВРИАТ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8102285" y="2415654"/>
          <a:ext cx="9694396" cy="718742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561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3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4005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44.03.05 Педагогическое образование (с двумя профилями подготовки): </a:t>
                      </a:r>
                      <a:endParaRPr lang="ru-RU" sz="32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2F2EE"/>
                          </a:solidFill>
                          <a:latin typeface="+mn-lt"/>
                          <a:ea typeface="Trebuchet MS"/>
                          <a:cs typeface="Trebuchet MS"/>
                        </a:rPr>
                        <a:t>Биология и Химия</a:t>
                      </a:r>
                      <a:endParaRPr lang="ru-RU" sz="3200" dirty="0">
                        <a:solidFill>
                          <a:srgbClr val="F2F2EE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anchor="ctr">
                    <a:solidFill>
                      <a:srgbClr val="47AB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45591">
                <a:tc>
                  <a:txBody>
                    <a:bodyPr/>
                    <a:lstStyle/>
                    <a:p>
                      <a:pPr algn="l"/>
                      <a:r>
                        <a:rPr lang="ru-RU" sz="2800" dirty="0"/>
                        <a:t>Вступительные испытания </a:t>
                      </a:r>
                      <a:endParaRPr lang="ru-RU" sz="2800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1) Русский язык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2) Обществознание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3) Биология </a:t>
                      </a: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Химия </a:t>
                      </a: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География </a:t>
                      </a: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Математика (проф.)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2442">
                <a:tc>
                  <a:txBody>
                    <a:bodyPr/>
                    <a:lstStyle/>
                    <a:p>
                      <a:pPr algn="l"/>
                      <a:r>
                        <a:rPr lang="ru-RU" sz="2800" dirty="0">
                          <a:latin typeface="+mj-lt"/>
                        </a:rPr>
                        <a:t>Форма обучения</a:t>
                      </a:r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+mj-lt"/>
                          <a:ea typeface="Times New Roman"/>
                          <a:cs typeface="Times New Roman"/>
                        </a:rPr>
                        <a:t>Очная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093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dirty="0"/>
                        <a:t>Количество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бюджетных</a:t>
                      </a:r>
                      <a:r>
                        <a:rPr lang="ru-RU" sz="2800" dirty="0"/>
                        <a:t>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мест</a:t>
                      </a:r>
                    </a:p>
                    <a:p>
                      <a:pPr algn="l"/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25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" name="Google Shape;279;p17"/>
          <p:cNvGrpSpPr/>
          <p:nvPr/>
        </p:nvGrpSpPr>
        <p:grpSpPr>
          <a:xfrm rot="20292571">
            <a:off x="27444" y="8049161"/>
            <a:ext cx="1920182" cy="1680159"/>
            <a:chOff x="0" y="0"/>
            <a:chExt cx="812800" cy="711200"/>
          </a:xfrm>
        </p:grpSpPr>
        <p:sp>
          <p:nvSpPr>
            <p:cNvPr id="25" name="Google Shape;28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26" name="Google Shape;28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269;p17"/>
          <p:cNvGrpSpPr/>
          <p:nvPr/>
        </p:nvGrpSpPr>
        <p:grpSpPr>
          <a:xfrm rot="1458591">
            <a:off x="217872" y="8276007"/>
            <a:ext cx="1604683" cy="1404098"/>
            <a:chOff x="0" y="0"/>
            <a:chExt cx="812800" cy="711200"/>
          </a:xfrm>
        </p:grpSpPr>
        <p:sp>
          <p:nvSpPr>
            <p:cNvPr id="31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32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8" name="Рисунок 17" descr="bHi_TTMUsTo.jpg"/>
          <p:cNvPicPr>
            <a:picLocks noChangeAspect="1"/>
          </p:cNvPicPr>
          <p:nvPr/>
        </p:nvPicPr>
        <p:blipFill>
          <a:blip r:embed="rId4"/>
          <a:srcRect l="16169" t="2662" r="19088" b="2015"/>
          <a:stretch>
            <a:fillRect/>
          </a:stretch>
        </p:blipFill>
        <p:spPr>
          <a:xfrm>
            <a:off x="6086903" y="1296538"/>
            <a:ext cx="1626789" cy="1596787"/>
          </a:xfrm>
          <a:prstGeom prst="ellipse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FFA"/>
        </a:solidFill>
        <a:effectLst/>
      </p:bgPr>
    </p:bg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71;p25"/>
          <p:cNvGrpSpPr/>
          <p:nvPr/>
        </p:nvGrpSpPr>
        <p:grpSpPr>
          <a:xfrm>
            <a:off x="10836321" y="1064527"/>
            <a:ext cx="7069543" cy="8857394"/>
            <a:chOff x="-4423" y="-38100"/>
            <a:chExt cx="1145515" cy="1226139"/>
          </a:xfrm>
        </p:grpSpPr>
        <p:sp>
          <p:nvSpPr>
            <p:cNvPr id="472" name="Google Shape;472;p25"/>
            <p:cNvSpPr/>
            <p:nvPr/>
          </p:nvSpPr>
          <p:spPr>
            <a:xfrm>
              <a:off x="-4423" y="3778"/>
              <a:ext cx="1127823" cy="1184261"/>
            </a:xfrm>
            <a:custGeom>
              <a:avLst/>
              <a:gdLst/>
              <a:ahLst/>
              <a:cxnLst/>
              <a:rect l="l" t="t" r="r" b="b"/>
              <a:pathLst>
                <a:path w="1141092" h="1184261" extrusionOk="0">
                  <a:moveTo>
                    <a:pt x="0" y="0"/>
                  </a:moveTo>
                  <a:lnTo>
                    <a:pt x="1141092" y="0"/>
                  </a:lnTo>
                  <a:lnTo>
                    <a:pt x="1141092" y="1184261"/>
                  </a:lnTo>
                  <a:lnTo>
                    <a:pt x="0" y="11842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473" name="Google Shape;473;p25"/>
            <p:cNvSpPr txBox="1"/>
            <p:nvPr/>
          </p:nvSpPr>
          <p:spPr>
            <a:xfrm>
              <a:off x="0" y="-38100"/>
              <a:ext cx="1141092" cy="12223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5" name="Рисунок 14" descr="Yxi5wDkj0LA.jpg"/>
          <p:cNvPicPr>
            <a:picLocks noChangeAspect="1"/>
          </p:cNvPicPr>
          <p:nvPr/>
        </p:nvPicPr>
        <p:blipFill>
          <a:blip r:embed="rId3"/>
          <a:srcRect t="10493"/>
          <a:stretch>
            <a:fillRect/>
          </a:stretch>
        </p:blipFill>
        <p:spPr>
          <a:xfrm flipH="1">
            <a:off x="11391665" y="1744070"/>
            <a:ext cx="5818162" cy="7800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979714" y="901337"/>
            <a:ext cx="1972492" cy="339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5" name="Google Shape;475;p25"/>
          <p:cNvSpPr txBox="1"/>
          <p:nvPr/>
        </p:nvSpPr>
        <p:spPr>
          <a:xfrm>
            <a:off x="561703" y="156754"/>
            <a:ext cx="16589828" cy="103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>
                <a:solidFill>
                  <a:srgbClr val="019F49"/>
                </a:solidFill>
                <a:latin typeface="Inter Black"/>
                <a:ea typeface="Inter Black"/>
                <a:sym typeface="Inter Black"/>
              </a:rPr>
              <a:t>Выбери профессию мечты в Университете Шукшина</a:t>
            </a:r>
            <a:endParaRPr sz="1100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941695" y="1442231"/>
          <a:ext cx="9689911" cy="77660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689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6601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>
                          <a:solidFill>
                            <a:srgbClr val="00643C"/>
                          </a:solidFill>
                        </a:rPr>
                        <a:t>БАКАЛАВРИАТ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950858" y="2320120"/>
          <a:ext cx="9694396" cy="666673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561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3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193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chemeClr val="tx1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44.03.01 Педагогическое образование:</a:t>
                      </a:r>
                      <a:r>
                        <a:rPr lang="ru-RU" sz="3200" dirty="0">
                          <a:solidFill>
                            <a:schemeClr val="tx1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 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2F2EE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Технология и Предпринимательство</a:t>
                      </a:r>
                      <a:endParaRPr lang="ru-RU" sz="3200" dirty="0">
                        <a:solidFill>
                          <a:srgbClr val="F2F2EE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>
                    <a:solidFill>
                      <a:srgbClr val="47AB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45591">
                <a:tc>
                  <a:txBody>
                    <a:bodyPr/>
                    <a:lstStyle/>
                    <a:p>
                      <a:pPr algn="l"/>
                      <a:r>
                        <a:rPr lang="ru-RU" sz="2800" dirty="0"/>
                        <a:t>Вступительные испытания </a:t>
                      </a:r>
                      <a:endParaRPr lang="ru-RU" sz="2800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1)</a:t>
                      </a:r>
                      <a:r>
                        <a:rPr lang="ru-RU" sz="2400" b="1" baseline="0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Русский язык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2) Обществознание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3) Информатика </a:t>
                      </a: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География </a:t>
                      </a: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 История </a:t>
                      </a: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Математика (проф.)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2442">
                <a:tc>
                  <a:txBody>
                    <a:bodyPr/>
                    <a:lstStyle/>
                    <a:p>
                      <a:pPr algn="l"/>
                      <a:r>
                        <a:rPr lang="ru-RU" sz="2800" dirty="0">
                          <a:latin typeface="+mj-lt"/>
                        </a:rPr>
                        <a:t>Форма обучения</a:t>
                      </a:r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latin typeface="+mj-lt"/>
                          <a:ea typeface="Times New Roman"/>
                          <a:cs typeface="Times New Roman"/>
                        </a:rPr>
                        <a:t>Очно-заочная</a:t>
                      </a: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093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dirty="0"/>
                        <a:t>Количество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бюджетных</a:t>
                      </a:r>
                      <a:r>
                        <a:rPr lang="ru-RU" sz="2800" dirty="0"/>
                        <a:t>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мест</a:t>
                      </a:r>
                    </a:p>
                    <a:p>
                      <a:pPr algn="l"/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22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" name="Google Shape;279;p17"/>
          <p:cNvGrpSpPr/>
          <p:nvPr/>
        </p:nvGrpSpPr>
        <p:grpSpPr>
          <a:xfrm rot="20292571">
            <a:off x="9894774" y="7994570"/>
            <a:ext cx="1920182" cy="1680159"/>
            <a:chOff x="0" y="0"/>
            <a:chExt cx="812800" cy="711200"/>
          </a:xfrm>
        </p:grpSpPr>
        <p:sp>
          <p:nvSpPr>
            <p:cNvPr id="25" name="Google Shape;28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26" name="Google Shape;28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269;p17"/>
          <p:cNvGrpSpPr/>
          <p:nvPr/>
        </p:nvGrpSpPr>
        <p:grpSpPr>
          <a:xfrm rot="1458591">
            <a:off x="10085204" y="8262359"/>
            <a:ext cx="1604683" cy="1404098"/>
            <a:chOff x="0" y="0"/>
            <a:chExt cx="812800" cy="711200"/>
          </a:xfrm>
        </p:grpSpPr>
        <p:sp>
          <p:nvSpPr>
            <p:cNvPr id="31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32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8" name="Рисунок 17" descr="bHi_TTMUsTo.jpg"/>
          <p:cNvPicPr>
            <a:picLocks noChangeAspect="1"/>
          </p:cNvPicPr>
          <p:nvPr/>
        </p:nvPicPr>
        <p:blipFill>
          <a:blip r:embed="rId4"/>
          <a:srcRect l="16169" t="2662" r="19088" b="2015"/>
          <a:stretch>
            <a:fillRect/>
          </a:stretch>
        </p:blipFill>
        <p:spPr>
          <a:xfrm>
            <a:off x="10768085" y="1310186"/>
            <a:ext cx="1626789" cy="1596787"/>
          </a:xfrm>
          <a:prstGeom prst="ellipse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FFA"/>
        </a:solidFill>
        <a:effectLst/>
      </p:bgPr>
    </p:bg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71;p25"/>
          <p:cNvGrpSpPr/>
          <p:nvPr/>
        </p:nvGrpSpPr>
        <p:grpSpPr>
          <a:xfrm>
            <a:off x="10836321" y="1965277"/>
            <a:ext cx="7069543" cy="6701051"/>
            <a:chOff x="-4423" y="-38100"/>
            <a:chExt cx="1145515" cy="1226139"/>
          </a:xfrm>
        </p:grpSpPr>
        <p:sp>
          <p:nvSpPr>
            <p:cNvPr id="472" name="Google Shape;472;p25"/>
            <p:cNvSpPr/>
            <p:nvPr/>
          </p:nvSpPr>
          <p:spPr>
            <a:xfrm>
              <a:off x="-4423" y="3778"/>
              <a:ext cx="1127823" cy="1184261"/>
            </a:xfrm>
            <a:custGeom>
              <a:avLst/>
              <a:gdLst/>
              <a:ahLst/>
              <a:cxnLst/>
              <a:rect l="l" t="t" r="r" b="b"/>
              <a:pathLst>
                <a:path w="1141092" h="1184261" extrusionOk="0">
                  <a:moveTo>
                    <a:pt x="0" y="0"/>
                  </a:moveTo>
                  <a:lnTo>
                    <a:pt x="1141092" y="0"/>
                  </a:lnTo>
                  <a:lnTo>
                    <a:pt x="1141092" y="1184261"/>
                  </a:lnTo>
                  <a:lnTo>
                    <a:pt x="0" y="11842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473" name="Google Shape;473;p25"/>
            <p:cNvSpPr txBox="1"/>
            <p:nvPr/>
          </p:nvSpPr>
          <p:spPr>
            <a:xfrm>
              <a:off x="0" y="-38100"/>
              <a:ext cx="1141092" cy="12223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5" name="Рисунок 14" descr="Yxi5wDkj0LA.jpg"/>
          <p:cNvPicPr>
            <a:picLocks noChangeAspect="1"/>
          </p:cNvPicPr>
          <p:nvPr/>
        </p:nvPicPr>
        <p:blipFill>
          <a:blip r:embed="rId3"/>
          <a:srcRect l="18972" r="5225"/>
          <a:stretch>
            <a:fillRect/>
          </a:stretch>
        </p:blipFill>
        <p:spPr>
          <a:xfrm>
            <a:off x="11081982" y="2630709"/>
            <a:ext cx="6359857" cy="5594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979714" y="901337"/>
            <a:ext cx="1972492" cy="339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5" name="Google Shape;475;p25"/>
          <p:cNvSpPr txBox="1"/>
          <p:nvPr/>
        </p:nvSpPr>
        <p:spPr>
          <a:xfrm>
            <a:off x="561703" y="156754"/>
            <a:ext cx="16589828" cy="103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>
                <a:solidFill>
                  <a:srgbClr val="019F49"/>
                </a:solidFill>
                <a:latin typeface="Inter Black"/>
                <a:ea typeface="Inter Black"/>
                <a:sym typeface="Inter Black"/>
              </a:rPr>
              <a:t>Выбери профессию мечты в Университете Шукшина</a:t>
            </a:r>
            <a:endParaRPr sz="1100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941695" y="1442231"/>
          <a:ext cx="9689911" cy="77660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689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6601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>
                          <a:solidFill>
                            <a:srgbClr val="00643C"/>
                          </a:solidFill>
                        </a:rPr>
                        <a:t>БАКАЛАВРИАТ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950858" y="2320120"/>
          <a:ext cx="9694396" cy="69963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561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3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193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44.03.05 Педагогическое образование (с двумя профилями подготовки): 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2F2EE"/>
                          </a:solidFill>
                          <a:latin typeface="+mn-lt"/>
                          <a:ea typeface="Trebuchet MS"/>
                          <a:cs typeface="Trebuchet MS"/>
                        </a:rPr>
                        <a:t>География и Дополнительное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2F2EE"/>
                          </a:solidFill>
                          <a:latin typeface="+mn-lt"/>
                          <a:ea typeface="Trebuchet MS"/>
                          <a:cs typeface="Trebuchet MS"/>
                        </a:rPr>
                        <a:t>образование в области туризма</a:t>
                      </a:r>
                      <a:endParaRPr lang="ru-RU" sz="3200" dirty="0">
                        <a:solidFill>
                          <a:srgbClr val="F2F2EE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anchor="ctr">
                    <a:solidFill>
                      <a:srgbClr val="47AB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4339">
                <a:tc>
                  <a:txBody>
                    <a:bodyPr/>
                    <a:lstStyle/>
                    <a:p>
                      <a:pPr algn="l"/>
                      <a:r>
                        <a:rPr lang="ru-RU" sz="2800" dirty="0"/>
                        <a:t>Вступительные испытания </a:t>
                      </a:r>
                      <a:endParaRPr lang="ru-RU" sz="2800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1) Русский язык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2) Обществознание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3) География </a:t>
                      </a: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История  </a:t>
                      </a: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Иностранный язык 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2442">
                <a:tc>
                  <a:txBody>
                    <a:bodyPr/>
                    <a:lstStyle/>
                    <a:p>
                      <a:pPr algn="l"/>
                      <a:r>
                        <a:rPr lang="ru-RU" sz="2800" dirty="0">
                          <a:latin typeface="+mj-lt"/>
                        </a:rPr>
                        <a:t>Форма обучения</a:t>
                      </a:r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+mj-lt"/>
                          <a:ea typeface="Times New Roman"/>
                          <a:cs typeface="Times New Roman"/>
                        </a:rPr>
                        <a:t>Заочная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093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dirty="0"/>
                        <a:t>Количество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бюджетных</a:t>
                      </a:r>
                      <a:r>
                        <a:rPr lang="ru-RU" sz="2800" dirty="0"/>
                        <a:t>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мест</a:t>
                      </a:r>
                    </a:p>
                    <a:p>
                      <a:pPr algn="l"/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26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" name="Google Shape;279;p17"/>
          <p:cNvGrpSpPr/>
          <p:nvPr/>
        </p:nvGrpSpPr>
        <p:grpSpPr>
          <a:xfrm rot="20292571">
            <a:off x="9894774" y="7994570"/>
            <a:ext cx="1920182" cy="1680159"/>
            <a:chOff x="0" y="0"/>
            <a:chExt cx="812800" cy="711200"/>
          </a:xfrm>
        </p:grpSpPr>
        <p:sp>
          <p:nvSpPr>
            <p:cNvPr id="25" name="Google Shape;28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26" name="Google Shape;28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269;p17"/>
          <p:cNvGrpSpPr/>
          <p:nvPr/>
        </p:nvGrpSpPr>
        <p:grpSpPr>
          <a:xfrm rot="1458591">
            <a:off x="10085204" y="8262359"/>
            <a:ext cx="1604683" cy="1404098"/>
            <a:chOff x="0" y="0"/>
            <a:chExt cx="812800" cy="711200"/>
          </a:xfrm>
        </p:grpSpPr>
        <p:sp>
          <p:nvSpPr>
            <p:cNvPr id="31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32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8" name="Рисунок 17" descr="bHi_TTMUsTo.jpg"/>
          <p:cNvPicPr>
            <a:picLocks noChangeAspect="1"/>
          </p:cNvPicPr>
          <p:nvPr/>
        </p:nvPicPr>
        <p:blipFill>
          <a:blip r:embed="rId4"/>
          <a:srcRect l="16169" t="2662" r="19088" b="2015"/>
          <a:stretch>
            <a:fillRect/>
          </a:stretch>
        </p:blipFill>
        <p:spPr>
          <a:xfrm>
            <a:off x="10768085" y="1310186"/>
            <a:ext cx="1626789" cy="1596787"/>
          </a:xfrm>
          <a:prstGeom prst="ellipse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FFA"/>
        </a:solidFill>
        <a:effectLst/>
      </p:bgPr>
    </p:bg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71;p25"/>
          <p:cNvGrpSpPr/>
          <p:nvPr/>
        </p:nvGrpSpPr>
        <p:grpSpPr>
          <a:xfrm>
            <a:off x="10836321" y="1965277"/>
            <a:ext cx="7069543" cy="6701051"/>
            <a:chOff x="-4423" y="-38100"/>
            <a:chExt cx="1145515" cy="1226139"/>
          </a:xfrm>
        </p:grpSpPr>
        <p:sp>
          <p:nvSpPr>
            <p:cNvPr id="472" name="Google Shape;472;p25"/>
            <p:cNvSpPr/>
            <p:nvPr/>
          </p:nvSpPr>
          <p:spPr>
            <a:xfrm>
              <a:off x="-4423" y="3778"/>
              <a:ext cx="1127823" cy="1184261"/>
            </a:xfrm>
            <a:custGeom>
              <a:avLst/>
              <a:gdLst/>
              <a:ahLst/>
              <a:cxnLst/>
              <a:rect l="l" t="t" r="r" b="b"/>
              <a:pathLst>
                <a:path w="1141092" h="1184261" extrusionOk="0">
                  <a:moveTo>
                    <a:pt x="0" y="0"/>
                  </a:moveTo>
                  <a:lnTo>
                    <a:pt x="1141092" y="0"/>
                  </a:lnTo>
                  <a:lnTo>
                    <a:pt x="1141092" y="1184261"/>
                  </a:lnTo>
                  <a:lnTo>
                    <a:pt x="0" y="11842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473" name="Google Shape;473;p25"/>
            <p:cNvSpPr txBox="1"/>
            <p:nvPr/>
          </p:nvSpPr>
          <p:spPr>
            <a:xfrm>
              <a:off x="0" y="-38100"/>
              <a:ext cx="1141092" cy="12223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5" name="Рисунок 14" descr="Yxi5wDkj0LA.jpg"/>
          <p:cNvPicPr>
            <a:picLocks noChangeAspect="1"/>
          </p:cNvPicPr>
          <p:nvPr/>
        </p:nvPicPr>
        <p:blipFill>
          <a:blip r:embed="rId3"/>
          <a:srcRect l="15021" r="22961" b="12567"/>
          <a:stretch>
            <a:fillRect/>
          </a:stretch>
        </p:blipFill>
        <p:spPr>
          <a:xfrm>
            <a:off x="11259404" y="2459210"/>
            <a:ext cx="6182434" cy="5808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979714" y="901337"/>
            <a:ext cx="1972492" cy="339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5" name="Google Shape;475;p25"/>
          <p:cNvSpPr txBox="1"/>
          <p:nvPr/>
        </p:nvSpPr>
        <p:spPr>
          <a:xfrm>
            <a:off x="561703" y="156754"/>
            <a:ext cx="16589828" cy="103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>
                <a:solidFill>
                  <a:srgbClr val="019F49"/>
                </a:solidFill>
                <a:latin typeface="Inter Black"/>
                <a:ea typeface="Inter Black"/>
                <a:sym typeface="Inter Black"/>
              </a:rPr>
              <a:t>Выбери профессию мечты в Университете Шукшина</a:t>
            </a:r>
            <a:endParaRPr sz="1100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941695" y="1442231"/>
          <a:ext cx="9689911" cy="77660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689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6601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>
                          <a:solidFill>
                            <a:srgbClr val="00643C"/>
                          </a:solidFill>
                        </a:rPr>
                        <a:t>БАКАЛАВРИАТ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950858" y="2320120"/>
          <a:ext cx="9694396" cy="664151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561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3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193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44.03.04 Профессиональное обучение:</a:t>
                      </a:r>
                      <a:r>
                        <a:rPr lang="ru-RU" sz="3200" dirty="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 </a:t>
                      </a:r>
                      <a:endParaRPr lang="ru-RU" sz="32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2F2EE"/>
                          </a:solidFill>
                          <a:latin typeface="+mn-lt"/>
                          <a:ea typeface="Trebuchet MS"/>
                          <a:cs typeface="Trebuchet MS"/>
                        </a:rPr>
                        <a:t>Экономика и управление</a:t>
                      </a:r>
                      <a:endParaRPr lang="ru-RU" sz="3200" dirty="0">
                        <a:solidFill>
                          <a:srgbClr val="F2F2EE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anchor="ctr">
                    <a:solidFill>
                      <a:srgbClr val="47AB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0370">
                <a:tc>
                  <a:txBody>
                    <a:bodyPr/>
                    <a:lstStyle/>
                    <a:p>
                      <a:pPr algn="l"/>
                      <a:r>
                        <a:rPr lang="ru-RU" sz="2800" dirty="0"/>
                        <a:t>Вступительные испытания </a:t>
                      </a:r>
                      <a:endParaRPr lang="ru-RU" sz="2800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1) Русский язык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2) Обществознание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3) Математика (проф.) </a:t>
                      </a: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География </a:t>
                      </a: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Иностранный язык </a:t>
                      </a: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Информатика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2442">
                <a:tc>
                  <a:txBody>
                    <a:bodyPr/>
                    <a:lstStyle/>
                    <a:p>
                      <a:pPr algn="l"/>
                      <a:r>
                        <a:rPr lang="ru-RU" sz="2800" dirty="0">
                          <a:latin typeface="+mj-lt"/>
                        </a:rPr>
                        <a:t>Форма обучения</a:t>
                      </a:r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+mj-lt"/>
                          <a:ea typeface="Times New Roman"/>
                          <a:cs typeface="Times New Roman"/>
                        </a:rPr>
                        <a:t>Заочная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093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dirty="0"/>
                        <a:t>Количество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бюджетных</a:t>
                      </a:r>
                      <a:r>
                        <a:rPr lang="ru-RU" sz="2800" dirty="0"/>
                        <a:t>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мест</a:t>
                      </a:r>
                    </a:p>
                    <a:p>
                      <a:pPr algn="l"/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26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" name="Google Shape;279;p17"/>
          <p:cNvGrpSpPr/>
          <p:nvPr/>
        </p:nvGrpSpPr>
        <p:grpSpPr>
          <a:xfrm rot="20292571">
            <a:off x="9894774" y="7994570"/>
            <a:ext cx="1920182" cy="1680159"/>
            <a:chOff x="0" y="0"/>
            <a:chExt cx="812800" cy="711200"/>
          </a:xfrm>
        </p:grpSpPr>
        <p:sp>
          <p:nvSpPr>
            <p:cNvPr id="25" name="Google Shape;28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26" name="Google Shape;28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269;p17"/>
          <p:cNvGrpSpPr/>
          <p:nvPr/>
        </p:nvGrpSpPr>
        <p:grpSpPr>
          <a:xfrm rot="1458591">
            <a:off x="10085204" y="8262359"/>
            <a:ext cx="1604683" cy="1404098"/>
            <a:chOff x="0" y="0"/>
            <a:chExt cx="812800" cy="711200"/>
          </a:xfrm>
        </p:grpSpPr>
        <p:sp>
          <p:nvSpPr>
            <p:cNvPr id="31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32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8" name="Рисунок 17" descr="bHi_TTMUsTo.jpg"/>
          <p:cNvPicPr>
            <a:picLocks noChangeAspect="1"/>
          </p:cNvPicPr>
          <p:nvPr/>
        </p:nvPicPr>
        <p:blipFill>
          <a:blip r:embed="rId4"/>
          <a:srcRect l="16169" t="2662" r="19088" b="2015"/>
          <a:stretch>
            <a:fillRect/>
          </a:stretch>
        </p:blipFill>
        <p:spPr>
          <a:xfrm>
            <a:off x="10768085" y="1310186"/>
            <a:ext cx="1626789" cy="1596787"/>
          </a:xfrm>
          <a:prstGeom prst="ellipse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FFA"/>
        </a:solidFill>
        <a:effectLst/>
      </p:bgPr>
    </p:bg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71;p25"/>
          <p:cNvGrpSpPr/>
          <p:nvPr/>
        </p:nvGrpSpPr>
        <p:grpSpPr>
          <a:xfrm>
            <a:off x="504966" y="1269240"/>
            <a:ext cx="7069543" cy="8447966"/>
            <a:chOff x="-4423" y="-38100"/>
            <a:chExt cx="1145515" cy="1226139"/>
          </a:xfrm>
        </p:grpSpPr>
        <p:sp>
          <p:nvSpPr>
            <p:cNvPr id="472" name="Google Shape;472;p25"/>
            <p:cNvSpPr/>
            <p:nvPr/>
          </p:nvSpPr>
          <p:spPr>
            <a:xfrm>
              <a:off x="-4423" y="3778"/>
              <a:ext cx="1127823" cy="1184261"/>
            </a:xfrm>
            <a:custGeom>
              <a:avLst/>
              <a:gdLst/>
              <a:ahLst/>
              <a:cxnLst/>
              <a:rect l="l" t="t" r="r" b="b"/>
              <a:pathLst>
                <a:path w="1141092" h="1184261" extrusionOk="0">
                  <a:moveTo>
                    <a:pt x="0" y="0"/>
                  </a:moveTo>
                  <a:lnTo>
                    <a:pt x="1141092" y="0"/>
                  </a:lnTo>
                  <a:lnTo>
                    <a:pt x="1141092" y="1184261"/>
                  </a:lnTo>
                  <a:lnTo>
                    <a:pt x="0" y="11842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473" name="Google Shape;473;p25"/>
            <p:cNvSpPr txBox="1"/>
            <p:nvPr/>
          </p:nvSpPr>
          <p:spPr>
            <a:xfrm>
              <a:off x="0" y="-38100"/>
              <a:ext cx="1141092" cy="12223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5" name="Рисунок 14" descr="Yxi5wDkj0LA.jpg"/>
          <p:cNvPicPr>
            <a:picLocks noChangeAspect="1"/>
          </p:cNvPicPr>
          <p:nvPr/>
        </p:nvPicPr>
        <p:blipFill>
          <a:blip r:embed="rId3"/>
          <a:srcRect t="8064" b="8120"/>
          <a:stretch>
            <a:fillRect/>
          </a:stretch>
        </p:blipFill>
        <p:spPr>
          <a:xfrm>
            <a:off x="996286" y="1828800"/>
            <a:ext cx="5944439" cy="74787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979714" y="901337"/>
            <a:ext cx="1972492" cy="339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5" name="Google Shape;475;p25"/>
          <p:cNvSpPr txBox="1"/>
          <p:nvPr/>
        </p:nvSpPr>
        <p:spPr>
          <a:xfrm>
            <a:off x="561703" y="156754"/>
            <a:ext cx="16589828" cy="103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>
                <a:solidFill>
                  <a:srgbClr val="019F49"/>
                </a:solidFill>
                <a:latin typeface="Inter Black"/>
                <a:ea typeface="Inter Black"/>
                <a:sym typeface="Inter Black"/>
              </a:rPr>
              <a:t>Выбери профессию мечты в Университете Шукшина</a:t>
            </a:r>
            <a:endParaRPr sz="1100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8120417" y="1210219"/>
          <a:ext cx="9689911" cy="77660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689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6601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>
                          <a:solidFill>
                            <a:srgbClr val="00643C"/>
                          </a:solidFill>
                        </a:rPr>
                        <a:t>БАКАЛАВРИАТ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8129580" y="2074460"/>
          <a:ext cx="9694396" cy="664151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561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3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193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chemeClr val="tx1"/>
                          </a:solidFill>
                          <a:latin typeface="+mn-lt"/>
                          <a:ea typeface="Trebuchet MS"/>
                          <a:cs typeface="Trebuchet MS"/>
                        </a:rPr>
                        <a:t>44.03.04 Профессиональное обучение: </a:t>
                      </a:r>
                      <a:endParaRPr lang="ru-RU" sz="3200" b="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2F2EE"/>
                          </a:solidFill>
                          <a:latin typeface="+mn-lt"/>
                          <a:ea typeface="Trebuchet MS"/>
                          <a:cs typeface="Trebuchet MS"/>
                        </a:rPr>
                        <a:t>Транспорт и логистика</a:t>
                      </a:r>
                      <a:endParaRPr lang="ru-RU" sz="3200" dirty="0">
                        <a:solidFill>
                          <a:srgbClr val="F2F2EE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anchor="ctr">
                    <a:solidFill>
                      <a:srgbClr val="47AB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0370">
                <a:tc>
                  <a:txBody>
                    <a:bodyPr/>
                    <a:lstStyle/>
                    <a:p>
                      <a:pPr algn="l"/>
                      <a:r>
                        <a:rPr lang="ru-RU" sz="2800" dirty="0"/>
                        <a:t>Вступительные испытания </a:t>
                      </a:r>
                      <a:endParaRPr lang="ru-RU" sz="2800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1) Русский язык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2) Обществознание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3) Информатика </a:t>
                      </a: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География </a:t>
                      </a: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Иностранный  язык  </a:t>
                      </a: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Математика (проф.)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2442">
                <a:tc>
                  <a:txBody>
                    <a:bodyPr/>
                    <a:lstStyle/>
                    <a:p>
                      <a:pPr algn="l"/>
                      <a:r>
                        <a:rPr lang="ru-RU" sz="2800" dirty="0">
                          <a:latin typeface="+mj-lt"/>
                        </a:rPr>
                        <a:t>Форма обучения</a:t>
                      </a:r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+mj-lt"/>
                          <a:ea typeface="Times New Roman"/>
                          <a:cs typeface="Times New Roman"/>
                        </a:rPr>
                        <a:t>Заочная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093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dirty="0"/>
                        <a:t>Количество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бюджетных</a:t>
                      </a:r>
                      <a:r>
                        <a:rPr lang="ru-RU" sz="2800" dirty="0"/>
                        <a:t>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мест</a:t>
                      </a:r>
                    </a:p>
                    <a:p>
                      <a:pPr algn="l"/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26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" name="Google Shape;279;p17"/>
          <p:cNvGrpSpPr/>
          <p:nvPr/>
        </p:nvGrpSpPr>
        <p:grpSpPr>
          <a:xfrm rot="20292571">
            <a:off x="6592017" y="7980922"/>
            <a:ext cx="1920182" cy="1680159"/>
            <a:chOff x="0" y="0"/>
            <a:chExt cx="812800" cy="711200"/>
          </a:xfrm>
        </p:grpSpPr>
        <p:sp>
          <p:nvSpPr>
            <p:cNvPr id="25" name="Google Shape;28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26" name="Google Shape;28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269;p17"/>
          <p:cNvGrpSpPr/>
          <p:nvPr/>
        </p:nvGrpSpPr>
        <p:grpSpPr>
          <a:xfrm rot="1458591">
            <a:off x="6946219" y="8153177"/>
            <a:ext cx="1604683" cy="1404098"/>
            <a:chOff x="0" y="0"/>
            <a:chExt cx="812800" cy="711200"/>
          </a:xfrm>
        </p:grpSpPr>
        <p:sp>
          <p:nvSpPr>
            <p:cNvPr id="31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32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8" name="Рисунок 17" descr="bHi_TTMUsTo.jpg"/>
          <p:cNvPicPr>
            <a:picLocks noChangeAspect="1"/>
          </p:cNvPicPr>
          <p:nvPr/>
        </p:nvPicPr>
        <p:blipFill>
          <a:blip r:embed="rId4"/>
          <a:srcRect l="16169" t="2662" r="19088" b="2015"/>
          <a:stretch>
            <a:fillRect/>
          </a:stretch>
        </p:blipFill>
        <p:spPr>
          <a:xfrm>
            <a:off x="5868539" y="1501254"/>
            <a:ext cx="1626789" cy="1596787"/>
          </a:xfrm>
          <a:prstGeom prst="ellipse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FFA"/>
        </a:solidFill>
        <a:effectLst/>
      </p:bgPr>
    </p:bg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474;p25"/>
          <p:cNvPicPr preferRelativeResize="0"/>
          <p:nvPr/>
        </p:nvPicPr>
        <p:blipFill>
          <a:blip r:embed="rId3"/>
          <a:srcRect l="11859" r="19727"/>
          <a:stretch>
            <a:fillRect/>
          </a:stretch>
        </p:blipFill>
        <p:spPr>
          <a:xfrm>
            <a:off x="1058092" y="4049557"/>
            <a:ext cx="5017958" cy="4891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Google Shape;471;p25"/>
          <p:cNvGrpSpPr/>
          <p:nvPr/>
        </p:nvGrpSpPr>
        <p:grpSpPr>
          <a:xfrm>
            <a:off x="819694" y="3404097"/>
            <a:ext cx="5541917" cy="5936617"/>
            <a:chOff x="0" y="-38100"/>
            <a:chExt cx="1141092" cy="1222361"/>
          </a:xfrm>
        </p:grpSpPr>
        <p:sp>
          <p:nvSpPr>
            <p:cNvPr id="472" name="Google Shape;472;p25"/>
            <p:cNvSpPr/>
            <p:nvPr/>
          </p:nvSpPr>
          <p:spPr>
            <a:xfrm>
              <a:off x="0" y="0"/>
              <a:ext cx="1141092" cy="1184261"/>
            </a:xfrm>
            <a:custGeom>
              <a:avLst/>
              <a:gdLst/>
              <a:ahLst/>
              <a:cxnLst/>
              <a:rect l="l" t="t" r="r" b="b"/>
              <a:pathLst>
                <a:path w="1141092" h="1184261" extrusionOk="0">
                  <a:moveTo>
                    <a:pt x="0" y="0"/>
                  </a:moveTo>
                  <a:lnTo>
                    <a:pt x="1141092" y="0"/>
                  </a:lnTo>
                  <a:lnTo>
                    <a:pt x="1141092" y="1184261"/>
                  </a:lnTo>
                  <a:lnTo>
                    <a:pt x="0" y="11842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473" name="Google Shape;473;p25"/>
            <p:cNvSpPr txBox="1"/>
            <p:nvPr/>
          </p:nvSpPr>
          <p:spPr>
            <a:xfrm>
              <a:off x="0" y="-38100"/>
              <a:ext cx="1141092" cy="12223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76" name="Google Shape;476;p25"/>
          <p:cNvSpPr txBox="1"/>
          <p:nvPr/>
        </p:nvSpPr>
        <p:spPr>
          <a:xfrm>
            <a:off x="692334" y="2103120"/>
            <a:ext cx="5878285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/>
            <a:r>
              <a:rPr lang="ru-RU" sz="3600" b="1" dirty="0"/>
              <a:t>Институт гуманитарного образования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979714" y="901337"/>
            <a:ext cx="1972492" cy="339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5" name="Google Shape;475;p25"/>
          <p:cNvSpPr txBox="1"/>
          <p:nvPr/>
        </p:nvSpPr>
        <p:spPr>
          <a:xfrm>
            <a:off x="561703" y="156754"/>
            <a:ext cx="16589828" cy="103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>
                <a:solidFill>
                  <a:srgbClr val="019F49"/>
                </a:solidFill>
                <a:latin typeface="Inter Black"/>
                <a:ea typeface="Inter Black"/>
                <a:sym typeface="Inter Black"/>
              </a:rPr>
              <a:t>Выбери профессию мечты в Университете Шукшина</a:t>
            </a:r>
            <a:endParaRPr sz="1100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6701245" y="1566343"/>
          <a:ext cx="10567852" cy="837572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2996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5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29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437">
                <a:tc gridSpan="3"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rgbClr val="00643C"/>
                          </a:solidFill>
                        </a:rPr>
                        <a:t>БАКАЛАВРИАТ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512">
                <a:tc gridSpan="3">
                  <a:txBody>
                    <a:bodyPr/>
                    <a:lstStyle/>
                    <a:p>
                      <a:pPr algn="ctr"/>
                      <a:r>
                        <a:rPr lang="ru-RU" sz="2800" b="1" u="none" strike="noStrike" cap="none" dirty="0">
                          <a:solidFill>
                            <a:schemeClr val="bg1"/>
                          </a:solidFill>
                          <a:sym typeface="Arial"/>
                        </a:rPr>
                        <a:t>ОЧНАЯ ФОРМА ОБУЧЕНИЯ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47AB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5966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u="none" strike="noStrike" cap="none" dirty="0">
                          <a:solidFill>
                            <a:srgbClr val="00643C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Направление подготовки/профиль</a:t>
                      </a:r>
                      <a:endParaRPr lang="ru-RU" sz="16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643C"/>
                          </a:solidFill>
                          <a:latin typeface="+mj-lt"/>
                        </a:rPr>
                        <a:t>Бюджетные места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643C"/>
                          </a:solidFill>
                        </a:rPr>
                        <a:t>Места с оплатой обучения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85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44.03.05 Педагогическое образование (с двумя профилями подготовки):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643C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История и Право (с основами межкультурной коммуникации)</a:t>
                      </a:r>
                      <a:endParaRPr lang="ru-RU" sz="1800" dirty="0">
                        <a:solidFill>
                          <a:srgbClr val="00643C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24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10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91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44.03.05 Педагогическое образование (с двумя профилями подготовки):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643C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Русский язык и Литература (с основами практической журналистики)</a:t>
                      </a:r>
                      <a:endParaRPr lang="ru-RU" sz="1800" dirty="0">
                        <a:solidFill>
                          <a:srgbClr val="00643C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25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5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778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44.03.05 Педагогическое образование (с двумя профилями подготовки):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643C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Иностранный язык (английский) и Иностранный язык (китайский)</a:t>
                      </a:r>
                      <a:endParaRPr lang="ru-RU" sz="1800" dirty="0">
                        <a:solidFill>
                          <a:srgbClr val="00643C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24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5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3174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b="1" u="none" strike="noStrike" cap="none" dirty="0">
                          <a:solidFill>
                            <a:schemeClr val="bg1"/>
                          </a:solidFill>
                          <a:sym typeface="Arial"/>
                        </a:rPr>
                        <a:t>ЗАОЧНАЯ ФОРМА ОБУЧЕНИЯ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47AB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320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44.03.05 Педагогическое образование (с двумя профилями подготовки):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643C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Русский язык и Литература (с основами практической журналистики)</a:t>
                      </a:r>
                      <a:endParaRPr lang="ru-RU" sz="1800" dirty="0">
                        <a:solidFill>
                          <a:srgbClr val="00643C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26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10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645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44.03.01 Педагогическое образование:</a:t>
                      </a:r>
                      <a:r>
                        <a:rPr lang="ru-RU" sz="1800" b="1" dirty="0">
                          <a:solidFill>
                            <a:srgbClr val="0000FF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643C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Иностранный язык (английский)</a:t>
                      </a:r>
                      <a:endParaRPr lang="ru-RU" sz="1800" dirty="0">
                        <a:solidFill>
                          <a:srgbClr val="00643C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26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10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9274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44.03.04 Профессиональное обучение:</a:t>
                      </a:r>
                      <a:r>
                        <a:rPr lang="ru-RU" sz="1800" b="1" dirty="0">
                          <a:solidFill>
                            <a:srgbClr val="0000FF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643C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Правоведение и правоохранительная деятельность</a:t>
                      </a:r>
                      <a:endParaRPr lang="ru-RU" sz="1800" dirty="0">
                        <a:solidFill>
                          <a:srgbClr val="00643C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26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15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pSp>
        <p:nvGrpSpPr>
          <p:cNvPr id="10" name="Google Shape;279;p17"/>
          <p:cNvGrpSpPr/>
          <p:nvPr/>
        </p:nvGrpSpPr>
        <p:grpSpPr>
          <a:xfrm rot="1312286">
            <a:off x="477696" y="4114543"/>
            <a:ext cx="1389076" cy="1215441"/>
            <a:chOff x="0" y="0"/>
            <a:chExt cx="812800" cy="711200"/>
          </a:xfrm>
        </p:grpSpPr>
        <p:sp>
          <p:nvSpPr>
            <p:cNvPr id="11" name="Google Shape;28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12" name="Google Shape;28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" name="Google Shape;269;p17"/>
          <p:cNvGrpSpPr/>
          <p:nvPr/>
        </p:nvGrpSpPr>
        <p:grpSpPr>
          <a:xfrm rot="1458591">
            <a:off x="509053" y="3651010"/>
            <a:ext cx="1604683" cy="1404098"/>
            <a:chOff x="0" y="0"/>
            <a:chExt cx="812800" cy="711200"/>
          </a:xfrm>
        </p:grpSpPr>
        <p:sp>
          <p:nvSpPr>
            <p:cNvPr id="14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15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7" name="Рисунок 16" descr="RI_DVR47fbs.jpg"/>
          <p:cNvPicPr>
            <a:picLocks noChangeAspect="1"/>
          </p:cNvPicPr>
          <p:nvPr/>
        </p:nvPicPr>
        <p:blipFill>
          <a:blip r:embed="rId4"/>
          <a:srcRect l="2062" t="8624" r="2239" b="19071"/>
          <a:stretch>
            <a:fillRect/>
          </a:stretch>
        </p:blipFill>
        <p:spPr>
          <a:xfrm>
            <a:off x="2593075" y="8134065"/>
            <a:ext cx="1734093" cy="1746914"/>
          </a:xfrm>
          <a:prstGeom prst="ellipse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FFA"/>
        </a:solidFill>
        <a:effectLst/>
      </p:bgPr>
    </p:bg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id="{9D64AC2D-1B31-DF6A-5B1C-4046856725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163259"/>
              </p:ext>
            </p:extLst>
          </p:nvPr>
        </p:nvGraphicFramePr>
        <p:xfrm>
          <a:off x="436728" y="2347415"/>
          <a:ext cx="11095630" cy="682016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39578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74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43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66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815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+mn-lt"/>
                          <a:ea typeface="+mn-ea"/>
                          <a:cs typeface="+mn-cs"/>
                        </a:rPr>
                        <a:t>Профиль\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+mn-lt"/>
                          <a:ea typeface="+mn-ea"/>
                          <a:cs typeface="+mn-cs"/>
                        </a:rPr>
                        <a:t>форма</a:t>
                      </a:r>
                      <a:r>
                        <a:rPr lang="ru-RU" sz="2800" baseline="0" dirty="0">
                          <a:effectLst/>
                          <a:latin typeface="+mn-lt"/>
                          <a:ea typeface="+mn-ea"/>
                          <a:cs typeface="+mn-cs"/>
                        </a:rPr>
                        <a:t> обучения</a:t>
                      </a:r>
                      <a:endParaRPr lang="ru-RU" sz="2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5594" marR="65594" marT="0" marB="0" anchor="ctr">
                    <a:solidFill>
                      <a:srgbClr val="47AB5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Форма обучения</a:t>
                      </a:r>
                    </a:p>
                  </a:txBody>
                  <a:tcPr marL="65594" marR="65594" marT="0" marB="0" anchor="ctr">
                    <a:solidFill>
                      <a:srgbClr val="47AB5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Вступительные</a:t>
                      </a:r>
                      <a:r>
                        <a:rPr lang="ru-RU" sz="2800" baseline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испытания 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 anchor="ctr">
                    <a:solidFill>
                      <a:srgbClr val="47AB5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Бюджет</a:t>
                      </a:r>
                    </a:p>
                  </a:txBody>
                  <a:tcPr marL="65594" marR="65594" marT="0" marB="0" anchor="ctr">
                    <a:solidFill>
                      <a:srgbClr val="47AB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24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44.03.05 Педагогическое образование (с двумя профилями подготовки): </a:t>
                      </a:r>
                      <a:endParaRPr lang="ru-RU" sz="20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2F2EE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Русский язык и Литература (с основами практической журналистики)</a:t>
                      </a:r>
                      <a:endParaRPr lang="ru-RU" sz="2000" dirty="0">
                        <a:solidFill>
                          <a:srgbClr val="F2F2EE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94" marR="65594" marT="0" marB="0" anchor="ctr">
                    <a:solidFill>
                      <a:srgbClr val="47AB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Очная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Заочная</a:t>
                      </a:r>
                    </a:p>
                  </a:txBody>
                  <a:tcPr marL="65594" marR="65594" marT="0" marB="0" anchor="ctr">
                    <a:solidFill>
                      <a:srgbClr val="ECECE8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2000" b="1" kern="1200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 Русский язык</a:t>
                      </a:r>
                    </a:p>
                    <a:p>
                      <a:pPr algn="ctr"/>
                      <a:r>
                        <a:rPr lang="ru-RU" sz="2000" b="1" kern="1200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 Обществознание</a:t>
                      </a:r>
                    </a:p>
                    <a:p>
                      <a:pPr algn="ctr"/>
                      <a:r>
                        <a:rPr lang="ru-RU" sz="2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3) Литература</a:t>
                      </a:r>
                      <a:r>
                        <a:rPr lang="ru-RU" sz="2000" b="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2000" b="1" kern="1200" baseline="0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или</a:t>
                      </a:r>
                      <a:r>
                        <a:rPr lang="ru-RU" sz="2000" b="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Иностранный язык </a:t>
                      </a:r>
                      <a:r>
                        <a:rPr lang="ru-RU" sz="2000" b="1" kern="1200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или</a:t>
                      </a:r>
                      <a:r>
                        <a:rPr lang="ru-RU" sz="2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История </a:t>
                      </a:r>
                      <a:r>
                        <a:rPr lang="ru-RU" sz="2000" b="1" kern="1200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или</a:t>
                      </a:r>
                      <a:r>
                        <a:rPr lang="ru-RU" sz="2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География </a:t>
                      </a:r>
                      <a:r>
                        <a:rPr lang="ru-RU" sz="2000" b="1" kern="1200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или</a:t>
                      </a:r>
                      <a:r>
                        <a:rPr lang="ru-RU" sz="2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Математика (проф.)</a:t>
                      </a:r>
                      <a:endParaRPr lang="ru-RU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594" marR="6559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25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26</a:t>
                      </a:r>
                    </a:p>
                  </a:txBody>
                  <a:tcPr marL="65594" marR="65594" marT="0" marB="0" anchor="ctr">
                    <a:solidFill>
                      <a:srgbClr val="E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24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44.03.05 Педагогическое образование (с двумя профилями подготовки): 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2F2EE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Иностранный язык (английский) и Иностранный язык (китайский)</a:t>
                      </a:r>
                      <a:endParaRPr lang="ru-RU" sz="2000" dirty="0">
                        <a:solidFill>
                          <a:srgbClr val="F2F2EE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94" marR="65594" marT="0" marB="0" anchor="ctr">
                    <a:solidFill>
                      <a:srgbClr val="47AB5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  <a:sym typeface="Arial"/>
                        </a:rPr>
                        <a:t>Очная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5594" marR="65594" marT="0" marB="0" anchor="ctr">
                    <a:solidFill>
                      <a:srgbClr val="ECECE8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24</a:t>
                      </a:r>
                    </a:p>
                  </a:txBody>
                  <a:tcPr marL="65594" marR="65594" marT="0" marB="0" anchor="ctr">
                    <a:solidFill>
                      <a:srgbClr val="E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81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44.03.01 Педагогическое образование: 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2F2EE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Иностранный язык (английский</a:t>
                      </a:r>
                      <a:r>
                        <a:rPr lang="ru-RU" sz="2400" b="1" dirty="0">
                          <a:solidFill>
                            <a:srgbClr val="F2F2EE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)</a:t>
                      </a:r>
                      <a:endParaRPr lang="ru-RU" sz="2400" dirty="0">
                        <a:solidFill>
                          <a:srgbClr val="F2F2EE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594" marR="65594" marT="0" marB="0" anchor="ctr">
                    <a:solidFill>
                      <a:srgbClr val="47AB5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  <a:sym typeface="Arial"/>
                        </a:rPr>
                        <a:t>Заочная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5594" marR="65594" marT="0" marB="0" anchor="ctr">
                    <a:solidFill>
                      <a:srgbClr val="ECECE8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26</a:t>
                      </a:r>
                    </a:p>
                  </a:txBody>
                  <a:tcPr marL="65594" marR="65594" marT="0" marB="0" anchor="ctr">
                    <a:solidFill>
                      <a:srgbClr val="E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2" name="Google Shape;471;p25"/>
          <p:cNvGrpSpPr/>
          <p:nvPr/>
        </p:nvGrpSpPr>
        <p:grpSpPr>
          <a:xfrm>
            <a:off x="11791666" y="1132763"/>
            <a:ext cx="6114198" cy="8857398"/>
            <a:chOff x="-4423" y="-38100"/>
            <a:chExt cx="1145515" cy="1226139"/>
          </a:xfrm>
        </p:grpSpPr>
        <p:sp>
          <p:nvSpPr>
            <p:cNvPr id="472" name="Google Shape;472;p25"/>
            <p:cNvSpPr/>
            <p:nvPr/>
          </p:nvSpPr>
          <p:spPr>
            <a:xfrm>
              <a:off x="-4423" y="3778"/>
              <a:ext cx="1127823" cy="1184261"/>
            </a:xfrm>
            <a:custGeom>
              <a:avLst/>
              <a:gdLst/>
              <a:ahLst/>
              <a:cxnLst/>
              <a:rect l="l" t="t" r="r" b="b"/>
              <a:pathLst>
                <a:path w="1141092" h="1184261" extrusionOk="0">
                  <a:moveTo>
                    <a:pt x="0" y="0"/>
                  </a:moveTo>
                  <a:lnTo>
                    <a:pt x="1141092" y="0"/>
                  </a:lnTo>
                  <a:lnTo>
                    <a:pt x="1141092" y="1184261"/>
                  </a:lnTo>
                  <a:lnTo>
                    <a:pt x="0" y="11842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473" name="Google Shape;473;p25"/>
            <p:cNvSpPr txBox="1"/>
            <p:nvPr/>
          </p:nvSpPr>
          <p:spPr>
            <a:xfrm>
              <a:off x="0" y="-38100"/>
              <a:ext cx="1141092" cy="12223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5" name="Рисунок 14" descr="Yxi5wDkj0L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07624" y="1965278"/>
            <a:ext cx="4932156" cy="7403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979714" y="901337"/>
            <a:ext cx="1972492" cy="339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5" name="Google Shape;475;p25"/>
          <p:cNvSpPr txBox="1"/>
          <p:nvPr/>
        </p:nvSpPr>
        <p:spPr>
          <a:xfrm>
            <a:off x="561703" y="156754"/>
            <a:ext cx="16589828" cy="103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>
                <a:solidFill>
                  <a:srgbClr val="019F49"/>
                </a:solidFill>
                <a:latin typeface="Inter Black"/>
                <a:ea typeface="Inter Black"/>
                <a:sym typeface="Inter Black"/>
              </a:rPr>
              <a:t>Выбери профессию мечты в Университете Шукшина</a:t>
            </a:r>
            <a:endParaRPr sz="1100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450376" y="1292106"/>
          <a:ext cx="11054687" cy="77660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054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6601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>
                          <a:solidFill>
                            <a:srgbClr val="00643C"/>
                          </a:solidFill>
                        </a:rPr>
                        <a:t>БАКАЛАВРИАТ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" name="Google Shape;279;p17"/>
          <p:cNvGrpSpPr/>
          <p:nvPr/>
        </p:nvGrpSpPr>
        <p:grpSpPr>
          <a:xfrm rot="20292571">
            <a:off x="10904708" y="8310468"/>
            <a:ext cx="1920182" cy="1680159"/>
            <a:chOff x="0" y="0"/>
            <a:chExt cx="812800" cy="711200"/>
          </a:xfrm>
        </p:grpSpPr>
        <p:sp>
          <p:nvSpPr>
            <p:cNvPr id="25" name="Google Shape;28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26" name="Google Shape;28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269;p17"/>
          <p:cNvGrpSpPr/>
          <p:nvPr/>
        </p:nvGrpSpPr>
        <p:grpSpPr>
          <a:xfrm rot="1458591">
            <a:off x="11272559" y="8412484"/>
            <a:ext cx="1604683" cy="1404098"/>
            <a:chOff x="0" y="0"/>
            <a:chExt cx="812800" cy="711200"/>
          </a:xfrm>
        </p:grpSpPr>
        <p:sp>
          <p:nvSpPr>
            <p:cNvPr id="31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32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9" name="Рисунок 18" descr="RI_DVR47fbs.jpg"/>
          <p:cNvPicPr>
            <a:picLocks noChangeAspect="1"/>
          </p:cNvPicPr>
          <p:nvPr/>
        </p:nvPicPr>
        <p:blipFill>
          <a:blip r:embed="rId4"/>
          <a:srcRect l="2062" t="8624" r="2239" b="19071"/>
          <a:stretch>
            <a:fillRect/>
          </a:stretch>
        </p:blipFill>
        <p:spPr>
          <a:xfrm>
            <a:off x="16008824" y="1542196"/>
            <a:ext cx="1734093" cy="1746914"/>
          </a:xfrm>
          <a:prstGeom prst="ellipse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FFA"/>
        </a:solidFill>
        <a:effectLst/>
      </p:bgPr>
    </p:bg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5" name="Google Shape;515;p27"/>
          <p:cNvGrpSpPr/>
          <p:nvPr/>
        </p:nvGrpSpPr>
        <p:grpSpPr>
          <a:xfrm>
            <a:off x="2517935" y="1397727"/>
            <a:ext cx="9440517" cy="7876902"/>
            <a:chOff x="0" y="-38100"/>
            <a:chExt cx="2509381" cy="1779728"/>
          </a:xfrm>
        </p:grpSpPr>
        <p:sp>
          <p:nvSpPr>
            <p:cNvPr id="516" name="Google Shape;516;p27"/>
            <p:cNvSpPr/>
            <p:nvPr/>
          </p:nvSpPr>
          <p:spPr>
            <a:xfrm>
              <a:off x="0" y="0"/>
              <a:ext cx="2509381" cy="1741627"/>
            </a:xfrm>
            <a:custGeom>
              <a:avLst/>
              <a:gdLst/>
              <a:ahLst/>
              <a:cxnLst/>
              <a:rect l="l" t="t" r="r" b="b"/>
              <a:pathLst>
                <a:path w="2509381" h="1741627" extrusionOk="0">
                  <a:moveTo>
                    <a:pt x="0" y="0"/>
                  </a:moveTo>
                  <a:lnTo>
                    <a:pt x="2509381" y="0"/>
                  </a:lnTo>
                  <a:lnTo>
                    <a:pt x="2509381" y="1741627"/>
                  </a:lnTo>
                  <a:lnTo>
                    <a:pt x="0" y="174162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517" name="Google Shape;517;p27"/>
            <p:cNvSpPr txBox="1"/>
            <p:nvPr/>
          </p:nvSpPr>
          <p:spPr>
            <a:xfrm>
              <a:off x="0" y="-38100"/>
              <a:ext cx="2509381" cy="17797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9" name="Google Shape;519;p27"/>
          <p:cNvGrpSpPr/>
          <p:nvPr/>
        </p:nvGrpSpPr>
        <p:grpSpPr>
          <a:xfrm>
            <a:off x="3222915" y="3785878"/>
            <a:ext cx="6390016" cy="1054920"/>
            <a:chOff x="0" y="-76200"/>
            <a:chExt cx="8520021" cy="1406559"/>
          </a:xfrm>
        </p:grpSpPr>
        <p:sp>
          <p:nvSpPr>
            <p:cNvPr id="520" name="Google Shape;520;p27"/>
            <p:cNvSpPr txBox="1"/>
            <p:nvPr/>
          </p:nvSpPr>
          <p:spPr>
            <a:xfrm>
              <a:off x="0" y="-76200"/>
              <a:ext cx="1235275" cy="10341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0" i="0" u="none" strike="noStrike" cap="none" dirty="0">
                  <a:solidFill>
                    <a:srgbClr val="019F49"/>
                  </a:solidFill>
                  <a:latin typeface="Inter Black"/>
                  <a:ea typeface="Inter Black"/>
                  <a:cs typeface="Inter Black"/>
                  <a:sym typeface="Inter Black"/>
                </a:rPr>
                <a:t>1</a:t>
              </a:r>
              <a:endParaRPr dirty="0"/>
            </a:p>
          </p:txBody>
        </p:sp>
        <p:sp>
          <p:nvSpPr>
            <p:cNvPr id="521" name="Google Shape;521;p27"/>
            <p:cNvSpPr txBox="1"/>
            <p:nvPr/>
          </p:nvSpPr>
          <p:spPr>
            <a:xfrm>
              <a:off x="1005916" y="-48479"/>
              <a:ext cx="7514105" cy="13788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>
                <a:lnSpc>
                  <a:spcPct val="140014"/>
                </a:lnSpc>
              </a:pPr>
              <a:r>
                <a:rPr lang="ru-RU" sz="2400" b="1" kern="120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СРЕДНЕЕ ПРОФЕССИОНАЛЬНОЕ ОБРАЗОВАНИЕ</a:t>
              </a:r>
              <a:endParaRPr sz="1200" dirty="0"/>
            </a:p>
          </p:txBody>
        </p:sp>
      </p:grpSp>
      <p:grpSp>
        <p:nvGrpSpPr>
          <p:cNvPr id="523" name="Google Shape;523;p27"/>
          <p:cNvGrpSpPr/>
          <p:nvPr/>
        </p:nvGrpSpPr>
        <p:grpSpPr>
          <a:xfrm>
            <a:off x="3196207" y="4838924"/>
            <a:ext cx="6444022" cy="775597"/>
            <a:chOff x="-17417" y="-354874"/>
            <a:chExt cx="8592029" cy="1034128"/>
          </a:xfrm>
        </p:grpSpPr>
        <p:sp>
          <p:nvSpPr>
            <p:cNvPr id="524" name="Google Shape;524;p27"/>
            <p:cNvSpPr txBox="1"/>
            <p:nvPr/>
          </p:nvSpPr>
          <p:spPr>
            <a:xfrm>
              <a:off x="-17417" y="-354874"/>
              <a:ext cx="1235275" cy="10341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0" i="0" u="none" strike="noStrike" cap="none" dirty="0">
                  <a:solidFill>
                    <a:srgbClr val="019F49"/>
                  </a:solidFill>
                  <a:latin typeface="Inter Black"/>
                  <a:ea typeface="Inter Black"/>
                  <a:cs typeface="Inter Black"/>
                  <a:sym typeface="Inter Black"/>
                </a:rPr>
                <a:t>2</a:t>
              </a:r>
              <a:endParaRPr dirty="0"/>
            </a:p>
          </p:txBody>
        </p:sp>
        <p:sp>
          <p:nvSpPr>
            <p:cNvPr id="525" name="Google Shape;525;p27"/>
            <p:cNvSpPr txBox="1"/>
            <p:nvPr/>
          </p:nvSpPr>
          <p:spPr>
            <a:xfrm>
              <a:off x="1060507" y="-84872"/>
              <a:ext cx="7514105" cy="4924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r>
                <a:rPr lang="ru-RU" sz="2400" b="1" kern="120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БАКАЛАВРИАТ</a:t>
              </a:r>
              <a:endParaRPr lang="ru-RU" sz="2400" b="1" kern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27" name="Google Shape;527;p27"/>
          <p:cNvGrpSpPr/>
          <p:nvPr/>
        </p:nvGrpSpPr>
        <p:grpSpPr>
          <a:xfrm>
            <a:off x="3170664" y="5562871"/>
            <a:ext cx="6458255" cy="775597"/>
            <a:chOff x="-17417" y="-894805"/>
            <a:chExt cx="8611006" cy="1034128"/>
          </a:xfrm>
        </p:grpSpPr>
        <p:sp>
          <p:nvSpPr>
            <p:cNvPr id="528" name="Google Shape;528;p27"/>
            <p:cNvSpPr txBox="1"/>
            <p:nvPr/>
          </p:nvSpPr>
          <p:spPr>
            <a:xfrm>
              <a:off x="-17417" y="-894805"/>
              <a:ext cx="1235275" cy="10341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0" i="0" u="none" strike="noStrike" cap="none" dirty="0">
                  <a:solidFill>
                    <a:srgbClr val="019F49"/>
                  </a:solidFill>
                  <a:latin typeface="Inter Black"/>
                  <a:ea typeface="Inter Black"/>
                  <a:cs typeface="Inter Black"/>
                  <a:sym typeface="Inter Black"/>
                </a:rPr>
                <a:t>3</a:t>
              </a:r>
              <a:endParaRPr dirty="0"/>
            </a:p>
          </p:txBody>
        </p:sp>
        <p:sp>
          <p:nvSpPr>
            <p:cNvPr id="529" name="Google Shape;529;p27"/>
            <p:cNvSpPr txBox="1"/>
            <p:nvPr/>
          </p:nvSpPr>
          <p:spPr>
            <a:xfrm>
              <a:off x="1079484" y="-605825"/>
              <a:ext cx="7514105" cy="4924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/>
              <a:r>
                <a:rPr lang="ru-RU" sz="2400" b="1" kern="120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МАГИСТРАТУРА</a:t>
              </a:r>
              <a:endParaRPr lang="ru-RU" sz="2400" b="1" kern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33" name="Google Shape;533;p27"/>
          <p:cNvSpPr txBox="1"/>
          <p:nvPr/>
        </p:nvSpPr>
        <p:spPr>
          <a:xfrm>
            <a:off x="3998605" y="6505893"/>
            <a:ext cx="5635579" cy="1908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ru-RU" sz="2400" b="1" kern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Отдел непрерывного дополнительного образования (программы повышения квалификации и переподготовки) </a:t>
            </a:r>
          </a:p>
          <a:p>
            <a:pPr algn="ctr"/>
            <a:endParaRPr lang="ru-RU" sz="2800" b="1" kern="12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Google Shape;532;p27"/>
          <p:cNvSpPr txBox="1"/>
          <p:nvPr/>
        </p:nvSpPr>
        <p:spPr>
          <a:xfrm>
            <a:off x="3179371" y="6350704"/>
            <a:ext cx="926456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i="0" u="none" strike="noStrike" cap="none" dirty="0">
                <a:solidFill>
                  <a:srgbClr val="019F49"/>
                </a:solidFill>
                <a:latin typeface="Inter Black"/>
                <a:ea typeface="Inter Black"/>
                <a:cs typeface="Inter Black"/>
                <a:sym typeface="Inter Black"/>
              </a:rPr>
              <a:t>4</a:t>
            </a:r>
            <a:endParaRPr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992777" y="875211"/>
            <a:ext cx="2011680" cy="404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8" name="Google Shape;518;p27"/>
          <p:cNvSpPr txBox="1"/>
          <p:nvPr/>
        </p:nvSpPr>
        <p:spPr>
          <a:xfrm rot="-5400000">
            <a:off x="-3128084" y="4047088"/>
            <a:ext cx="8712929" cy="1846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6000" b="1" dirty="0">
                <a:solidFill>
                  <a:srgbClr val="00643C"/>
                </a:solidFill>
                <a:latin typeface="Inter" charset="0"/>
                <a:ea typeface="Inter" charset="0"/>
                <a:cs typeface="Tenor Sans"/>
                <a:sym typeface="Tenor Sans"/>
              </a:rPr>
              <a:t>Университет Шукшина СЕГОДНЯ</a:t>
            </a:r>
          </a:p>
        </p:txBody>
      </p:sp>
      <p:pic>
        <p:nvPicPr>
          <p:cNvPr id="26" name="Рисунок 25" descr="logo_aggpu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0433" y="418011"/>
            <a:ext cx="1981201" cy="182666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187337" y="2508069"/>
            <a:ext cx="54906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643C"/>
                </a:solidFill>
                <a:latin typeface="Inter Black" charset="0"/>
                <a:ea typeface="Inter Black" charset="0"/>
              </a:rPr>
              <a:t>В нашем ВУЗе обучаются около </a:t>
            </a:r>
          </a:p>
          <a:p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Inter Black" charset="0"/>
                <a:ea typeface="Inter Black" charset="0"/>
              </a:rPr>
              <a:t>4 000 </a:t>
            </a:r>
            <a:r>
              <a:rPr lang="ru-RU" sz="2400" dirty="0">
                <a:solidFill>
                  <a:srgbClr val="00643C"/>
                </a:solidFill>
                <a:latin typeface="Inter Black" charset="0"/>
                <a:ea typeface="Inter Black" charset="0"/>
              </a:rPr>
              <a:t>студентов на</a:t>
            </a:r>
          </a:p>
          <a:p>
            <a:r>
              <a:rPr lang="ru-RU" sz="2400" dirty="0">
                <a:solidFill>
                  <a:srgbClr val="00643C"/>
                </a:solidFill>
                <a:latin typeface="Inter Black" charset="0"/>
                <a:ea typeface="Inter Black" charset="0"/>
              </a:rPr>
              <a:t>различных ступенях образования</a:t>
            </a:r>
          </a:p>
        </p:txBody>
      </p:sp>
      <p:pic>
        <p:nvPicPr>
          <p:cNvPr id="514" name="Google Shape;514;p27"/>
          <p:cNvPicPr preferRelativeResize="0"/>
          <p:nvPr/>
        </p:nvPicPr>
        <p:blipFill>
          <a:blip r:embed="rId4"/>
          <a:srcRect l="2034" r="12895"/>
          <a:stretch>
            <a:fillRect/>
          </a:stretch>
        </p:blipFill>
        <p:spPr>
          <a:xfrm>
            <a:off x="9972734" y="2116183"/>
            <a:ext cx="8315266" cy="65183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FFA"/>
        </a:solidFill>
        <a:effectLst/>
      </p:bgPr>
    </p:bg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71;p25"/>
          <p:cNvGrpSpPr/>
          <p:nvPr/>
        </p:nvGrpSpPr>
        <p:grpSpPr>
          <a:xfrm>
            <a:off x="641445" y="1692322"/>
            <a:ext cx="6933064" cy="7451678"/>
            <a:chOff x="-4423" y="-38100"/>
            <a:chExt cx="1145515" cy="1226139"/>
          </a:xfrm>
        </p:grpSpPr>
        <p:sp>
          <p:nvSpPr>
            <p:cNvPr id="472" name="Google Shape;472;p25"/>
            <p:cNvSpPr/>
            <p:nvPr/>
          </p:nvSpPr>
          <p:spPr>
            <a:xfrm>
              <a:off x="-4423" y="-24279"/>
              <a:ext cx="1127823" cy="1212318"/>
            </a:xfrm>
            <a:custGeom>
              <a:avLst/>
              <a:gdLst/>
              <a:ahLst/>
              <a:cxnLst/>
              <a:rect l="l" t="t" r="r" b="b"/>
              <a:pathLst>
                <a:path w="1141092" h="1184261" extrusionOk="0">
                  <a:moveTo>
                    <a:pt x="0" y="0"/>
                  </a:moveTo>
                  <a:lnTo>
                    <a:pt x="1141092" y="0"/>
                  </a:lnTo>
                  <a:lnTo>
                    <a:pt x="1141092" y="1184261"/>
                  </a:lnTo>
                  <a:lnTo>
                    <a:pt x="0" y="11842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473" name="Google Shape;473;p25"/>
            <p:cNvSpPr txBox="1"/>
            <p:nvPr/>
          </p:nvSpPr>
          <p:spPr>
            <a:xfrm>
              <a:off x="0" y="-38100"/>
              <a:ext cx="1141092" cy="12223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5" name="Рисунок 14" descr="Yxi5wDkj0LA.jpg"/>
          <p:cNvPicPr>
            <a:picLocks noChangeAspect="1"/>
          </p:cNvPicPr>
          <p:nvPr/>
        </p:nvPicPr>
        <p:blipFill>
          <a:blip r:embed="rId3"/>
          <a:srcRect l="16082" t="14779" b="12904"/>
          <a:stretch>
            <a:fillRect/>
          </a:stretch>
        </p:blipFill>
        <p:spPr>
          <a:xfrm>
            <a:off x="1364776" y="2047164"/>
            <a:ext cx="5247343" cy="6782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979714" y="901337"/>
            <a:ext cx="1972492" cy="339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5" name="Google Shape;475;p25"/>
          <p:cNvSpPr txBox="1"/>
          <p:nvPr/>
        </p:nvSpPr>
        <p:spPr>
          <a:xfrm>
            <a:off x="561703" y="156754"/>
            <a:ext cx="16589828" cy="103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>
                <a:solidFill>
                  <a:srgbClr val="019F49"/>
                </a:solidFill>
                <a:latin typeface="Inter Black"/>
                <a:ea typeface="Inter Black"/>
                <a:sym typeface="Inter Black"/>
              </a:rPr>
              <a:t>Выбери профессию мечты в Университете Шукшина</a:t>
            </a:r>
            <a:endParaRPr sz="1100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8120417" y="1210219"/>
          <a:ext cx="9689911" cy="77660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689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6601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>
                          <a:solidFill>
                            <a:srgbClr val="00643C"/>
                          </a:solidFill>
                        </a:rPr>
                        <a:t>БАКАЛАВРИАТ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8129580" y="2074460"/>
          <a:ext cx="9694396" cy="702047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561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3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193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44.03.05 Педагогическое образование (с двумя профилями подготовки): </a:t>
                      </a:r>
                      <a:endParaRPr lang="ru-RU" sz="28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ECECE8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История и Право (с основами межкультурной коммуникации)</a:t>
                      </a:r>
                      <a:endParaRPr lang="ru-RU" sz="2800" dirty="0">
                        <a:solidFill>
                          <a:srgbClr val="ECECE8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>
                    <a:solidFill>
                      <a:srgbClr val="47AB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0370">
                <a:tc>
                  <a:txBody>
                    <a:bodyPr/>
                    <a:lstStyle/>
                    <a:p>
                      <a:pPr algn="l"/>
                      <a:r>
                        <a:rPr lang="ru-RU" sz="2800" dirty="0"/>
                        <a:t>Вступительные испытания </a:t>
                      </a:r>
                      <a:endParaRPr lang="ru-RU" sz="2800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kern="1200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 Русский язык</a:t>
                      </a:r>
                    </a:p>
                    <a:p>
                      <a:pPr algn="l"/>
                      <a:r>
                        <a:rPr lang="ru-RU" sz="2400" b="1" kern="1200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 Обществознание</a:t>
                      </a:r>
                    </a:p>
                    <a:p>
                      <a:pPr algn="l"/>
                      <a:r>
                        <a:rPr lang="ru-RU" sz="2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3) История </a:t>
                      </a:r>
                      <a:r>
                        <a:rPr lang="ru-RU" sz="2400" b="1" kern="1200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или</a:t>
                      </a:r>
                      <a:r>
                        <a:rPr lang="ru-RU" sz="2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География </a:t>
                      </a:r>
                      <a:r>
                        <a:rPr lang="ru-RU" sz="2400" b="1" kern="1200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или</a:t>
                      </a:r>
                      <a:r>
                        <a:rPr lang="ru-RU" sz="2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Иностранный язык </a:t>
                      </a:r>
                      <a:r>
                        <a:rPr lang="ru-RU" sz="2400" b="1" kern="1200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или</a:t>
                      </a:r>
                      <a:r>
                        <a:rPr lang="ru-RU" sz="2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Математика (проф.)</a:t>
                      </a:r>
                      <a:endParaRPr lang="ru-RU" sz="2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2442">
                <a:tc>
                  <a:txBody>
                    <a:bodyPr/>
                    <a:lstStyle/>
                    <a:p>
                      <a:pPr algn="l"/>
                      <a:r>
                        <a:rPr lang="ru-RU" sz="2800" dirty="0">
                          <a:latin typeface="+mj-lt"/>
                        </a:rPr>
                        <a:t>Форма обучения</a:t>
                      </a:r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+mj-lt"/>
                          <a:ea typeface="Times New Roman"/>
                          <a:cs typeface="Times New Roman"/>
                        </a:rPr>
                        <a:t>Очная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093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dirty="0"/>
                        <a:t>Количество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бюджетных</a:t>
                      </a:r>
                      <a:r>
                        <a:rPr lang="ru-RU" sz="2800" dirty="0"/>
                        <a:t>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мест</a:t>
                      </a:r>
                    </a:p>
                    <a:p>
                      <a:pPr algn="l"/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24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" name="Google Shape;279;p17"/>
          <p:cNvGrpSpPr/>
          <p:nvPr/>
        </p:nvGrpSpPr>
        <p:grpSpPr>
          <a:xfrm rot="20292571">
            <a:off x="6592017" y="7980922"/>
            <a:ext cx="1920182" cy="1680159"/>
            <a:chOff x="0" y="0"/>
            <a:chExt cx="812800" cy="711200"/>
          </a:xfrm>
        </p:grpSpPr>
        <p:sp>
          <p:nvSpPr>
            <p:cNvPr id="25" name="Google Shape;28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26" name="Google Shape;28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269;p17"/>
          <p:cNvGrpSpPr/>
          <p:nvPr/>
        </p:nvGrpSpPr>
        <p:grpSpPr>
          <a:xfrm rot="1458591">
            <a:off x="6946219" y="8153177"/>
            <a:ext cx="1604683" cy="1404098"/>
            <a:chOff x="0" y="0"/>
            <a:chExt cx="812800" cy="711200"/>
          </a:xfrm>
        </p:grpSpPr>
        <p:sp>
          <p:nvSpPr>
            <p:cNvPr id="31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32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7" name="Рисунок 16" descr="RI_DVR47fbs.jpg"/>
          <p:cNvPicPr>
            <a:picLocks noChangeAspect="1"/>
          </p:cNvPicPr>
          <p:nvPr/>
        </p:nvPicPr>
        <p:blipFill>
          <a:blip r:embed="rId4"/>
          <a:srcRect l="2062" t="8624" r="2239" b="19071"/>
          <a:stretch>
            <a:fillRect/>
          </a:stretch>
        </p:blipFill>
        <p:spPr>
          <a:xfrm>
            <a:off x="5813947" y="1746912"/>
            <a:ext cx="1734093" cy="1746914"/>
          </a:xfrm>
          <a:prstGeom prst="ellipse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FFA"/>
        </a:solidFill>
        <a:effectLst/>
      </p:bgPr>
    </p:bg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71;p25"/>
          <p:cNvGrpSpPr/>
          <p:nvPr/>
        </p:nvGrpSpPr>
        <p:grpSpPr>
          <a:xfrm>
            <a:off x="641445" y="1692322"/>
            <a:ext cx="6933064" cy="7451678"/>
            <a:chOff x="-4423" y="-38100"/>
            <a:chExt cx="1145515" cy="1226139"/>
          </a:xfrm>
        </p:grpSpPr>
        <p:sp>
          <p:nvSpPr>
            <p:cNvPr id="472" name="Google Shape;472;p25"/>
            <p:cNvSpPr/>
            <p:nvPr/>
          </p:nvSpPr>
          <p:spPr>
            <a:xfrm>
              <a:off x="-4423" y="-24279"/>
              <a:ext cx="1127823" cy="1212318"/>
            </a:xfrm>
            <a:custGeom>
              <a:avLst/>
              <a:gdLst/>
              <a:ahLst/>
              <a:cxnLst/>
              <a:rect l="l" t="t" r="r" b="b"/>
              <a:pathLst>
                <a:path w="1141092" h="1184261" extrusionOk="0">
                  <a:moveTo>
                    <a:pt x="0" y="0"/>
                  </a:moveTo>
                  <a:lnTo>
                    <a:pt x="1141092" y="0"/>
                  </a:lnTo>
                  <a:lnTo>
                    <a:pt x="1141092" y="1184261"/>
                  </a:lnTo>
                  <a:lnTo>
                    <a:pt x="0" y="118426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473" name="Google Shape;473;p25"/>
            <p:cNvSpPr txBox="1"/>
            <p:nvPr/>
          </p:nvSpPr>
          <p:spPr>
            <a:xfrm>
              <a:off x="0" y="-38100"/>
              <a:ext cx="1141092" cy="12223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5" name="Рисунок 14" descr="Yxi5wDkj0LA.jpg"/>
          <p:cNvPicPr>
            <a:picLocks noChangeAspect="1"/>
          </p:cNvPicPr>
          <p:nvPr/>
        </p:nvPicPr>
        <p:blipFill>
          <a:blip r:embed="rId3"/>
          <a:srcRect l="3381" r="28475"/>
          <a:stretch>
            <a:fillRect/>
          </a:stretch>
        </p:blipFill>
        <p:spPr>
          <a:xfrm>
            <a:off x="1105468" y="2257332"/>
            <a:ext cx="5650173" cy="63709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979714" y="901337"/>
            <a:ext cx="1972492" cy="339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5" name="Google Shape;475;p25"/>
          <p:cNvSpPr txBox="1"/>
          <p:nvPr/>
        </p:nvSpPr>
        <p:spPr>
          <a:xfrm>
            <a:off x="561703" y="156754"/>
            <a:ext cx="16589828" cy="103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dirty="0">
                <a:solidFill>
                  <a:srgbClr val="019F49"/>
                </a:solidFill>
                <a:latin typeface="Inter Black"/>
                <a:ea typeface="Inter Black"/>
                <a:sym typeface="Inter Black"/>
              </a:rPr>
              <a:t>Выбери профессию мечты в Университете Шукшина</a:t>
            </a:r>
            <a:endParaRPr sz="1100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8065826" y="1483174"/>
          <a:ext cx="9689911" cy="77660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689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6601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>
                          <a:solidFill>
                            <a:srgbClr val="00643C"/>
                          </a:solidFill>
                        </a:rPr>
                        <a:t>БАКАЛАВРИАТ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8074989" y="2415654"/>
          <a:ext cx="9694396" cy="664151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561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3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193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44.03.04 Профессиональное обучение:</a:t>
                      </a:r>
                      <a:r>
                        <a:rPr lang="ru-RU" sz="2800" b="0" dirty="0">
                          <a:solidFill>
                            <a:srgbClr val="0000FF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 </a:t>
                      </a:r>
                      <a:endParaRPr lang="ru-RU" sz="28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ECECE8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Правоведение и правоохранительная деятельность</a:t>
                      </a:r>
                      <a:endParaRPr lang="ru-RU" sz="2800" dirty="0">
                        <a:solidFill>
                          <a:srgbClr val="ECECE8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>
                    <a:solidFill>
                      <a:srgbClr val="47AB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0370">
                <a:tc>
                  <a:txBody>
                    <a:bodyPr/>
                    <a:lstStyle/>
                    <a:p>
                      <a:pPr algn="l"/>
                      <a:r>
                        <a:rPr lang="ru-RU" sz="2800" dirty="0"/>
                        <a:t>Вступительные испытания </a:t>
                      </a:r>
                      <a:endParaRPr lang="ru-RU" sz="2800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1) Русский язык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2) Обществознание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3) История </a:t>
                      </a: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География </a:t>
                      </a: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Иностранный язык </a:t>
                      </a:r>
                      <a:r>
                        <a:rPr lang="ru-RU" sz="2400" b="1" dirty="0">
                          <a:solidFill>
                            <a:srgbClr val="00643C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или</a:t>
                      </a:r>
                      <a:r>
                        <a:rPr lang="ru-RU" sz="2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Информатика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2442">
                <a:tc>
                  <a:txBody>
                    <a:bodyPr/>
                    <a:lstStyle/>
                    <a:p>
                      <a:pPr algn="l"/>
                      <a:r>
                        <a:rPr lang="ru-RU" sz="2800" dirty="0">
                          <a:latin typeface="+mj-lt"/>
                        </a:rPr>
                        <a:t>Форма обучения</a:t>
                      </a:r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+mj-lt"/>
                          <a:ea typeface="Times New Roman"/>
                          <a:cs typeface="Times New Roman"/>
                        </a:rPr>
                        <a:t>Заочная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093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dirty="0"/>
                        <a:t>Количество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бюджетных</a:t>
                      </a:r>
                      <a:r>
                        <a:rPr lang="ru-RU" sz="2800" dirty="0"/>
                        <a:t> </a:t>
                      </a:r>
                      <a:r>
                        <a:rPr lang="ru-RU" sz="2800" b="1" dirty="0">
                          <a:solidFill>
                            <a:srgbClr val="00643C"/>
                          </a:solidFill>
                        </a:rPr>
                        <a:t>мест</a:t>
                      </a:r>
                    </a:p>
                    <a:p>
                      <a:pPr algn="l"/>
                      <a:endParaRPr lang="ru-RU" sz="2800" b="1" dirty="0">
                        <a:solidFill>
                          <a:srgbClr val="00643C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rebuchet MS"/>
                          <a:ea typeface="Trebuchet MS"/>
                          <a:cs typeface="Trebuchet MS"/>
                        </a:rPr>
                        <a:t>26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" name="Google Shape;279;p17"/>
          <p:cNvGrpSpPr/>
          <p:nvPr/>
        </p:nvGrpSpPr>
        <p:grpSpPr>
          <a:xfrm rot="20292571">
            <a:off x="243248" y="7776205"/>
            <a:ext cx="1920182" cy="1680159"/>
            <a:chOff x="0" y="0"/>
            <a:chExt cx="812800" cy="711200"/>
          </a:xfrm>
        </p:grpSpPr>
        <p:sp>
          <p:nvSpPr>
            <p:cNvPr id="25" name="Google Shape;28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26" name="Google Shape;28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269;p17"/>
          <p:cNvGrpSpPr/>
          <p:nvPr/>
        </p:nvGrpSpPr>
        <p:grpSpPr>
          <a:xfrm rot="1458591">
            <a:off x="449885" y="7975756"/>
            <a:ext cx="1604683" cy="1404098"/>
            <a:chOff x="0" y="0"/>
            <a:chExt cx="812800" cy="711200"/>
          </a:xfrm>
        </p:grpSpPr>
        <p:sp>
          <p:nvSpPr>
            <p:cNvPr id="31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32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7" name="Рисунок 16" descr="RI_DVR47fbs.jpg"/>
          <p:cNvPicPr>
            <a:picLocks noChangeAspect="1"/>
          </p:cNvPicPr>
          <p:nvPr/>
        </p:nvPicPr>
        <p:blipFill>
          <a:blip r:embed="rId4"/>
          <a:srcRect l="2062" t="8624" r="2239" b="19071"/>
          <a:stretch>
            <a:fillRect/>
          </a:stretch>
        </p:blipFill>
        <p:spPr>
          <a:xfrm>
            <a:off x="5813947" y="1746912"/>
            <a:ext cx="1734093" cy="1746914"/>
          </a:xfrm>
          <a:prstGeom prst="ellipse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979714" y="901337"/>
            <a:ext cx="1972492" cy="339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stend_diskus_131224.jpg"/>
          <p:cNvPicPr>
            <a:picLocks noChangeAspect="1"/>
          </p:cNvPicPr>
          <p:nvPr/>
        </p:nvPicPr>
        <p:blipFill>
          <a:blip r:embed="rId3"/>
          <a:srcRect t="21309"/>
          <a:stretch>
            <a:fillRect/>
          </a:stretch>
        </p:blipFill>
        <p:spPr>
          <a:xfrm rot="170228">
            <a:off x="-194075" y="-474575"/>
            <a:ext cx="18708773" cy="10010335"/>
          </a:xfrm>
          <a:prstGeom prst="rect">
            <a:avLst/>
          </a:prstGeom>
        </p:spPr>
      </p:pic>
      <p:graphicFrame>
        <p:nvGraphicFramePr>
          <p:cNvPr id="17" name="Схема 16"/>
          <p:cNvGraphicFramePr/>
          <p:nvPr/>
        </p:nvGraphicFramePr>
        <p:xfrm>
          <a:off x="627017" y="209006"/>
          <a:ext cx="16994777" cy="12064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3" name="Picture 4" descr="C:\Users\pk\Downloads\2025-01-15_18-09-44.pn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9"/>
          <a:srcRect l="345" t="504" r="560" b="373"/>
          <a:stretch>
            <a:fillRect/>
          </a:stretch>
        </p:blipFill>
        <p:spPr bwMode="auto">
          <a:xfrm>
            <a:off x="1" y="4892112"/>
            <a:ext cx="18288000" cy="539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914525" y="8770391"/>
            <a:ext cx="6010275" cy="1421683"/>
          </a:xfrm>
          <a:prstGeom prst="rect">
            <a:avLst/>
          </a:prstGeom>
          <a:solidFill>
            <a:srgbClr val="ECECE8"/>
          </a:solidFill>
          <a:ln>
            <a:solidFill>
              <a:srgbClr val="ECEC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922680" y="6794602"/>
            <a:ext cx="5915265" cy="1289304"/>
          </a:xfrm>
          <a:prstGeom prst="rect">
            <a:avLst/>
          </a:prstGeom>
          <a:solidFill>
            <a:srgbClr val="ECECE8"/>
          </a:solidFill>
          <a:ln>
            <a:solidFill>
              <a:srgbClr val="ECEC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pk\Downloads\динамический-генератор-qr-кода-онлайн (2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586" y="6652337"/>
            <a:ext cx="1398587" cy="133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k\Downloads\динамический-генератор-qr-кода-онлайн (3)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691" y="8713723"/>
            <a:ext cx="1437482" cy="143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FFA"/>
        </a:solidFill>
        <a:effectLst/>
      </p:bgPr>
    </p:bg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7" name="Google Shape;497;p26"/>
          <p:cNvPicPr preferRelativeResize="0"/>
          <p:nvPr/>
        </p:nvPicPr>
        <p:blipFill>
          <a:blip r:embed="rId3"/>
          <a:srcRect t="16485" b="12394"/>
          <a:stretch>
            <a:fillRect/>
          </a:stretch>
        </p:blipFill>
        <p:spPr>
          <a:xfrm>
            <a:off x="5577840" y="1769713"/>
            <a:ext cx="7393577" cy="7485264"/>
          </a:xfrm>
          <a:prstGeom prst="ellipse">
            <a:avLst/>
          </a:prstGeom>
          <a:noFill/>
          <a:ln>
            <a:noFill/>
          </a:ln>
        </p:spPr>
      </p:pic>
      <p:grpSp>
        <p:nvGrpSpPr>
          <p:cNvPr id="498" name="Google Shape;498;p26"/>
          <p:cNvGrpSpPr/>
          <p:nvPr/>
        </p:nvGrpSpPr>
        <p:grpSpPr>
          <a:xfrm>
            <a:off x="849086" y="2687326"/>
            <a:ext cx="5663882" cy="5725153"/>
            <a:chOff x="0" y="0"/>
            <a:chExt cx="812800" cy="812800"/>
          </a:xfrm>
        </p:grpSpPr>
        <p:sp>
          <p:nvSpPr>
            <p:cNvPr id="499" name="Google Shape;499;p2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C8FF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2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1" name="Google Shape;501;p26"/>
          <p:cNvGrpSpPr/>
          <p:nvPr/>
        </p:nvGrpSpPr>
        <p:grpSpPr>
          <a:xfrm>
            <a:off x="12069337" y="2687327"/>
            <a:ext cx="5611338" cy="5611338"/>
            <a:chOff x="0" y="0"/>
            <a:chExt cx="812800" cy="812800"/>
          </a:xfrm>
        </p:grpSpPr>
        <p:sp>
          <p:nvSpPr>
            <p:cNvPr id="502" name="Google Shape;502;p2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2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5" name="Google Shape;505;p26"/>
          <p:cNvSpPr txBox="1"/>
          <p:nvPr/>
        </p:nvSpPr>
        <p:spPr>
          <a:xfrm>
            <a:off x="2317651" y="4201533"/>
            <a:ext cx="2907729" cy="301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4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08" name="Google Shape;508;p26"/>
          <p:cNvSpPr txBox="1"/>
          <p:nvPr/>
        </p:nvSpPr>
        <p:spPr>
          <a:xfrm>
            <a:off x="13421141" y="3304904"/>
            <a:ext cx="2907729" cy="1206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799" b="0" i="0" u="none" strike="noStrike" cap="none" dirty="0">
                <a:solidFill>
                  <a:srgbClr val="191919"/>
                </a:solidFill>
                <a:latin typeface="Inter Black"/>
                <a:ea typeface="Inter Black"/>
                <a:cs typeface="Inter Black"/>
                <a:sym typeface="Inter Black"/>
              </a:rPr>
              <a:t>ГРУППА ВКОНТАКТЕ</a:t>
            </a:r>
            <a:endParaRPr dirty="0"/>
          </a:p>
        </p:txBody>
      </p:sp>
      <p:pic>
        <p:nvPicPr>
          <p:cNvPr id="15" name="Рисунок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459288" y="4710285"/>
            <a:ext cx="2830096" cy="258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почта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2668" y="3009218"/>
            <a:ext cx="1624829" cy="1624829"/>
          </a:xfrm>
          <a:prstGeom prst="rect">
            <a:avLst/>
          </a:prstGeom>
        </p:spPr>
      </p:pic>
      <p:sp>
        <p:nvSpPr>
          <p:cNvPr id="18" name="Google Shape;508;p26"/>
          <p:cNvSpPr txBox="1"/>
          <p:nvPr/>
        </p:nvSpPr>
        <p:spPr>
          <a:xfrm>
            <a:off x="1802674" y="4689566"/>
            <a:ext cx="4049486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de-DE" altLang="ru-RU" sz="2800" b="1" dirty="0" err="1"/>
              <a:t>abit</a:t>
            </a:r>
            <a:r>
              <a:rPr lang="en-US" altLang="ru-RU" sz="2800" b="1" dirty="0"/>
              <a:t>_</a:t>
            </a:r>
            <a:r>
              <a:rPr lang="en-US" altLang="ru-RU" sz="2800" b="1" dirty="0" err="1"/>
              <a:t>biysk</a:t>
            </a:r>
            <a:r>
              <a:rPr lang="de-DE" altLang="ru-RU" sz="2800" b="1" dirty="0"/>
              <a:t>@</a:t>
            </a:r>
            <a:r>
              <a:rPr lang="de-DE" altLang="ru-RU" sz="2800" b="1" dirty="0" err="1"/>
              <a:t>altspu.ru</a:t>
            </a:r>
            <a:endParaRPr lang="ru-RU" altLang="ru-RU" sz="2800" dirty="0"/>
          </a:p>
        </p:txBody>
      </p:sp>
      <p:pic>
        <p:nvPicPr>
          <p:cNvPr id="20" name="Рисунок 19" descr="icons-telephon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35333" y="5339442"/>
            <a:ext cx="1531621" cy="1531621"/>
          </a:xfrm>
          <a:prstGeom prst="rect">
            <a:avLst/>
          </a:prstGeom>
        </p:spPr>
      </p:pic>
      <p:sp>
        <p:nvSpPr>
          <p:cNvPr id="21" name="Google Shape;508;p26"/>
          <p:cNvSpPr txBox="1"/>
          <p:nvPr/>
        </p:nvSpPr>
        <p:spPr>
          <a:xfrm>
            <a:off x="1841864" y="7010401"/>
            <a:ext cx="3814354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de-DE" altLang="ru-RU" sz="2800" b="1" dirty="0"/>
              <a:t>8</a:t>
            </a:r>
            <a:r>
              <a:rPr lang="ru-RU" altLang="ru-RU" sz="2800" b="1" dirty="0"/>
              <a:t> (</a:t>
            </a:r>
            <a:r>
              <a:rPr lang="de-DE" altLang="ru-RU" sz="2800" b="1" dirty="0"/>
              <a:t>3854</a:t>
            </a:r>
            <a:r>
              <a:rPr lang="ru-RU" altLang="ru-RU" sz="2800" b="1" dirty="0"/>
              <a:t>) </a:t>
            </a:r>
            <a:r>
              <a:rPr lang="de-DE" altLang="ru-RU" sz="2800" b="1" dirty="0"/>
              <a:t>25</a:t>
            </a:r>
            <a:r>
              <a:rPr lang="ru-RU" altLang="ru-RU" sz="2800" b="1" dirty="0"/>
              <a:t>-</a:t>
            </a:r>
            <a:r>
              <a:rPr lang="de-DE" altLang="ru-RU" sz="2800" b="1" dirty="0"/>
              <a:t>51</a:t>
            </a:r>
            <a:r>
              <a:rPr lang="ru-RU" altLang="ru-RU" sz="2800" b="1" dirty="0"/>
              <a:t>-</a:t>
            </a:r>
            <a:r>
              <a:rPr lang="de-DE" altLang="ru-RU" sz="2800" b="1" dirty="0"/>
              <a:t>45</a:t>
            </a:r>
            <a:endParaRPr lang="ru-RU" altLang="ru-RU" sz="28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992777" y="875211"/>
            <a:ext cx="2011680" cy="404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Google Shape;508;p26"/>
          <p:cNvSpPr txBox="1"/>
          <p:nvPr/>
        </p:nvSpPr>
        <p:spPr>
          <a:xfrm>
            <a:off x="3579223" y="1005840"/>
            <a:ext cx="13872753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40014"/>
              </a:lnSpc>
            </a:pPr>
            <a:r>
              <a:rPr lang="ru-RU" sz="3600" b="1" dirty="0"/>
              <a:t>г. Бийск, ул. Владимира Короленко, 53, кабинет 185</a:t>
            </a:r>
            <a:endParaRPr sz="1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7158446" y="365759"/>
            <a:ext cx="6492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ПРИЕМНАЯ КОМИССИЯ: </a:t>
            </a:r>
            <a:endParaRPr lang="ru-RU" sz="4000" dirty="0"/>
          </a:p>
        </p:txBody>
      </p:sp>
      <p:pic>
        <p:nvPicPr>
          <p:cNvPr id="25" name="Рисунок 24" descr="logo_aggpu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59177" y="250586"/>
            <a:ext cx="2349286" cy="216604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5AB275"/>
          </a:solidFill>
          <a:ln>
            <a:solidFill>
              <a:srgbClr val="5AB2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/>
          </a:p>
        </p:txBody>
      </p:sp>
      <p:sp>
        <p:nvSpPr>
          <p:cNvPr id="7" name="Прямоугольник 6"/>
          <p:cNvSpPr/>
          <p:nvPr/>
        </p:nvSpPr>
        <p:spPr>
          <a:xfrm>
            <a:off x="982638" y="392472"/>
            <a:ext cx="16554735" cy="1541417"/>
          </a:xfrm>
          <a:prstGeom prst="rect">
            <a:avLst/>
          </a:prstGeom>
          <a:solidFill>
            <a:srgbClr val="F2F2EE"/>
          </a:solidFill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00643C"/>
                </a:solidFill>
                <a:ea typeface="Inter" charset="0"/>
                <a:cs typeface="Tenor Sans"/>
                <a:sym typeface="Tenor Sans"/>
              </a:rPr>
              <a:t>Поступление в Университет Шукшина</a:t>
            </a:r>
          </a:p>
        </p:txBody>
      </p:sp>
      <p:sp>
        <p:nvSpPr>
          <p:cNvPr id="11" name="Трапеция 10"/>
          <p:cNvSpPr/>
          <p:nvPr/>
        </p:nvSpPr>
        <p:spPr>
          <a:xfrm rot="5400000">
            <a:off x="12754969" y="2682925"/>
            <a:ext cx="4296769" cy="3603008"/>
          </a:xfrm>
          <a:prstGeom prst="trapezoid">
            <a:avLst/>
          </a:prstGeom>
          <a:solidFill>
            <a:schemeClr val="bg1"/>
          </a:solidFill>
          <a:ln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Трапеция 11"/>
          <p:cNvSpPr/>
          <p:nvPr/>
        </p:nvSpPr>
        <p:spPr>
          <a:xfrm rot="5400000">
            <a:off x="8826689" y="2726146"/>
            <a:ext cx="4296769" cy="3603008"/>
          </a:xfrm>
          <a:prstGeom prst="trapezoid">
            <a:avLst/>
          </a:prstGeom>
          <a:solidFill>
            <a:schemeClr val="bg1"/>
          </a:solidFill>
          <a:ln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Трапеция 12"/>
          <p:cNvSpPr/>
          <p:nvPr/>
        </p:nvSpPr>
        <p:spPr>
          <a:xfrm rot="5400000">
            <a:off x="4909781" y="2739791"/>
            <a:ext cx="4296769" cy="3603008"/>
          </a:xfrm>
          <a:prstGeom prst="trapezoid">
            <a:avLst/>
          </a:prstGeom>
          <a:solidFill>
            <a:schemeClr val="bg1"/>
          </a:solidFill>
          <a:ln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Трапеция 13"/>
          <p:cNvSpPr/>
          <p:nvPr/>
        </p:nvSpPr>
        <p:spPr>
          <a:xfrm rot="5400000">
            <a:off x="951931" y="2876270"/>
            <a:ext cx="4296769" cy="3603008"/>
          </a:xfrm>
          <a:prstGeom prst="trapezoid">
            <a:avLst/>
          </a:prstGeom>
          <a:solidFill>
            <a:schemeClr val="bg1"/>
          </a:solidFill>
          <a:ln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596789" y="3684895"/>
            <a:ext cx="28490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Основные </a:t>
            </a:r>
          </a:p>
          <a:p>
            <a:r>
              <a:rPr lang="ru-RU" sz="3200" b="1" dirty="0">
                <a:solidFill>
                  <a:srgbClr val="C00000"/>
                </a:solidFill>
              </a:rPr>
              <a:t>конкурсные </a:t>
            </a:r>
          </a:p>
          <a:p>
            <a:r>
              <a:rPr lang="ru-RU" sz="3200" b="1" dirty="0">
                <a:solidFill>
                  <a:srgbClr val="C00000"/>
                </a:solidFill>
              </a:rPr>
              <a:t>места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59105" y="3657599"/>
            <a:ext cx="32619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Квота приема</a:t>
            </a:r>
          </a:p>
          <a:p>
            <a:r>
              <a:rPr lang="ru-RU" sz="3200" b="1" dirty="0">
                <a:solidFill>
                  <a:srgbClr val="C00000"/>
                </a:solidFill>
              </a:rPr>
              <a:t>на целевое</a:t>
            </a:r>
          </a:p>
          <a:p>
            <a:r>
              <a:rPr lang="ru-RU" sz="3200" b="1" dirty="0">
                <a:solidFill>
                  <a:srgbClr val="C00000"/>
                </a:solidFill>
              </a:rPr>
              <a:t>обучение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294125" y="3043451"/>
            <a:ext cx="3575714" cy="3170099"/>
          </a:xfrm>
          <a:custGeom>
            <a:avLst/>
            <a:gdLst>
              <a:gd name="connsiteX0" fmla="*/ 0 w 2400016"/>
              <a:gd name="connsiteY0" fmla="*/ 0 h 2954655"/>
              <a:gd name="connsiteX1" fmla="*/ 2400016 w 2400016"/>
              <a:gd name="connsiteY1" fmla="*/ 0 h 2954655"/>
              <a:gd name="connsiteX2" fmla="*/ 2400016 w 2400016"/>
              <a:gd name="connsiteY2" fmla="*/ 2954655 h 2954655"/>
              <a:gd name="connsiteX3" fmla="*/ 0 w 2400016"/>
              <a:gd name="connsiteY3" fmla="*/ 2954655 h 2954655"/>
              <a:gd name="connsiteX4" fmla="*/ 0 w 2400016"/>
              <a:gd name="connsiteY4" fmla="*/ 0 h 2954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0016" h="2954655">
                <a:moveTo>
                  <a:pt x="0" y="0"/>
                </a:moveTo>
                <a:lnTo>
                  <a:pt x="2400016" y="0"/>
                </a:lnTo>
                <a:lnTo>
                  <a:pt x="2400016" y="2954655"/>
                </a:lnTo>
                <a:lnTo>
                  <a:pt x="0" y="2954655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Квота приема</a:t>
            </a:r>
          </a:p>
          <a:p>
            <a:r>
              <a:rPr lang="ru-RU" sz="3200" b="1" dirty="0">
                <a:solidFill>
                  <a:srgbClr val="C00000"/>
                </a:solidFill>
              </a:rPr>
              <a:t>лиц, имеющих</a:t>
            </a:r>
          </a:p>
          <a:p>
            <a:r>
              <a:rPr lang="ru-RU" sz="3200" b="1" dirty="0">
                <a:solidFill>
                  <a:srgbClr val="C00000"/>
                </a:solidFill>
              </a:rPr>
              <a:t>особые права</a:t>
            </a:r>
          </a:p>
          <a:p>
            <a:r>
              <a:rPr lang="ru-RU" sz="2400" b="1" dirty="0">
                <a:solidFill>
                  <a:srgbClr val="00643C"/>
                </a:solidFill>
              </a:rPr>
              <a:t>не менее 10%</a:t>
            </a:r>
            <a:r>
              <a:rPr lang="ru-RU" sz="2000" b="1" dirty="0">
                <a:solidFill>
                  <a:srgbClr val="00643C"/>
                </a:solidFill>
              </a:rPr>
              <a:t> </a:t>
            </a:r>
            <a:r>
              <a:rPr lang="ru-RU" sz="2000" dirty="0">
                <a:solidFill>
                  <a:srgbClr val="00643C"/>
                </a:solidFill>
              </a:rPr>
              <a:t>от </a:t>
            </a:r>
          </a:p>
          <a:p>
            <a:r>
              <a:rPr lang="ru-RU" sz="2000" dirty="0">
                <a:solidFill>
                  <a:srgbClr val="00643C"/>
                </a:solidFill>
              </a:rPr>
              <a:t>общего числа КЦП, </a:t>
            </a:r>
          </a:p>
          <a:p>
            <a:r>
              <a:rPr lang="ru-RU" sz="2000" dirty="0">
                <a:solidFill>
                  <a:srgbClr val="00643C"/>
                </a:solidFill>
              </a:rPr>
              <a:t>выделяемых </a:t>
            </a:r>
          </a:p>
          <a:p>
            <a:r>
              <a:rPr lang="ru-RU" sz="2000" dirty="0">
                <a:solidFill>
                  <a:srgbClr val="00643C"/>
                </a:solidFill>
              </a:rPr>
              <a:t>на специальность/</a:t>
            </a:r>
          </a:p>
          <a:p>
            <a:r>
              <a:rPr lang="ru-RU" sz="2000" dirty="0">
                <a:solidFill>
                  <a:srgbClr val="00643C"/>
                </a:solidFill>
              </a:rPr>
              <a:t>направление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279271" y="3043452"/>
            <a:ext cx="3370997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Отдельная</a:t>
            </a:r>
          </a:p>
          <a:p>
            <a:r>
              <a:rPr lang="ru-RU" sz="3200" b="1" dirty="0">
                <a:solidFill>
                  <a:srgbClr val="C00000"/>
                </a:solidFill>
              </a:rPr>
              <a:t>квота</a:t>
            </a:r>
          </a:p>
          <a:p>
            <a:r>
              <a:rPr lang="ru-RU" sz="2400" b="1" dirty="0">
                <a:solidFill>
                  <a:srgbClr val="00643C"/>
                </a:solidFill>
              </a:rPr>
              <a:t>не менее 10% </a:t>
            </a:r>
            <a:r>
              <a:rPr lang="ru-RU" sz="2400" dirty="0">
                <a:solidFill>
                  <a:srgbClr val="00643C"/>
                </a:solidFill>
              </a:rPr>
              <a:t>от </a:t>
            </a:r>
          </a:p>
          <a:p>
            <a:r>
              <a:rPr lang="ru-RU" sz="2400" dirty="0">
                <a:solidFill>
                  <a:srgbClr val="00643C"/>
                </a:solidFill>
              </a:rPr>
              <a:t>общего числа КЦП, </a:t>
            </a:r>
          </a:p>
          <a:p>
            <a:r>
              <a:rPr lang="ru-RU" sz="2400" dirty="0">
                <a:solidFill>
                  <a:srgbClr val="00643C"/>
                </a:solidFill>
              </a:rPr>
              <a:t>выделяемых </a:t>
            </a:r>
          </a:p>
          <a:p>
            <a:r>
              <a:rPr lang="ru-RU" sz="2400" dirty="0">
                <a:solidFill>
                  <a:srgbClr val="00643C"/>
                </a:solidFill>
              </a:rPr>
              <a:t>на специальность/</a:t>
            </a:r>
          </a:p>
          <a:p>
            <a:r>
              <a:rPr lang="ru-RU" sz="2400" dirty="0">
                <a:solidFill>
                  <a:srgbClr val="00643C"/>
                </a:solidFill>
              </a:rPr>
              <a:t>направление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074554" y="6823880"/>
            <a:ext cx="500926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В соответствии 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с ч. 5.1 ст. 71 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Федерального закона 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№ 273-ФЗ: </a:t>
            </a:r>
          </a:p>
          <a:p>
            <a:r>
              <a:rPr lang="ru-RU" sz="3200" b="1" dirty="0">
                <a:solidFill>
                  <a:schemeClr val="bg1"/>
                </a:solidFill>
              </a:rPr>
              <a:t>участники СВО, </a:t>
            </a:r>
          </a:p>
          <a:p>
            <a:r>
              <a:rPr lang="ru-RU" sz="3200" b="1" dirty="0">
                <a:solidFill>
                  <a:schemeClr val="bg1"/>
                </a:solidFill>
              </a:rPr>
              <a:t>дети участников СВО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130353" y="6880745"/>
            <a:ext cx="394758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В соответствии 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с ч. 5 ст. 71 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Федерального закона 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№ 273-ФЗ: </a:t>
            </a:r>
          </a:p>
          <a:p>
            <a:r>
              <a:rPr lang="ru-RU" sz="3200" b="1" dirty="0">
                <a:solidFill>
                  <a:schemeClr val="bg1"/>
                </a:solidFill>
              </a:rPr>
              <a:t>инвалиды, сироты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86149" y="6919416"/>
            <a:ext cx="399080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В соответствии 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со ст. 71.1 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Федерального закона 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№ 273-ФЗ: </a:t>
            </a:r>
            <a:r>
              <a:rPr lang="ru-RU" sz="3200" b="1" dirty="0">
                <a:solidFill>
                  <a:schemeClr val="bg1"/>
                </a:solidFill>
              </a:rPr>
              <a:t>лица, заключившие договор о целевом обучении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298811" y="6919415"/>
            <a:ext cx="38600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429</a:t>
            </a:r>
            <a:r>
              <a:rPr lang="ru-RU" sz="8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бюджетных мест </a:t>
            </a:r>
          </a:p>
          <a:p>
            <a:endParaRPr lang="ru-RU" sz="2800" b="1" dirty="0">
              <a:solidFill>
                <a:schemeClr val="bg1"/>
              </a:solidFill>
            </a:endParaRPr>
          </a:p>
        </p:txBody>
      </p:sp>
      <p:grpSp>
        <p:nvGrpSpPr>
          <p:cNvPr id="31" name="Google Shape;266;p17"/>
          <p:cNvGrpSpPr/>
          <p:nvPr/>
        </p:nvGrpSpPr>
        <p:grpSpPr>
          <a:xfrm rot="8633044">
            <a:off x="16103966" y="797978"/>
            <a:ext cx="1651769" cy="1651769"/>
            <a:chOff x="0" y="0"/>
            <a:chExt cx="812800" cy="812800"/>
          </a:xfrm>
        </p:grpSpPr>
        <p:sp>
          <p:nvSpPr>
            <p:cNvPr id="32" name="Google Shape;267;p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268;p17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" name="Google Shape;282;p17"/>
          <p:cNvGrpSpPr/>
          <p:nvPr/>
        </p:nvGrpSpPr>
        <p:grpSpPr>
          <a:xfrm>
            <a:off x="16774905" y="578343"/>
            <a:ext cx="1236810" cy="1236810"/>
            <a:chOff x="0" y="0"/>
            <a:chExt cx="812800" cy="812800"/>
          </a:xfrm>
        </p:grpSpPr>
        <p:sp>
          <p:nvSpPr>
            <p:cNvPr id="35" name="Google Shape;283;p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84;p17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0" y="-1"/>
            <a:ext cx="11313994" cy="2251881"/>
          </a:xfrm>
          <a:prstGeom prst="rect">
            <a:avLst/>
          </a:prstGeom>
          <a:solidFill>
            <a:srgbClr val="EDEDE7"/>
          </a:solidFill>
          <a:ln>
            <a:solidFill>
              <a:srgbClr val="EDED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1027391" y="0"/>
            <a:ext cx="7260610" cy="10287000"/>
          </a:xfrm>
          <a:prstGeom prst="rect">
            <a:avLst/>
          </a:prstGeom>
          <a:solidFill>
            <a:srgbClr val="EDEDE7"/>
          </a:solidFill>
          <a:ln>
            <a:solidFill>
              <a:srgbClr val="EDED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82638" y="528951"/>
            <a:ext cx="16554735" cy="1081486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00643C"/>
                </a:solidFill>
              </a:rPr>
              <a:t>Целевое обучение в Университете Шукшина</a:t>
            </a:r>
            <a:endParaRPr lang="ru-RU" sz="5400" b="1" dirty="0">
              <a:solidFill>
                <a:srgbClr val="00643C"/>
              </a:solidFill>
              <a:latin typeface="+mj-lt"/>
              <a:ea typeface="Inter" charset="0"/>
              <a:cs typeface="Tenor Sans"/>
              <a:sym typeface="Tenor San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69004" y="2238232"/>
            <a:ext cx="10044739" cy="317009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5000" b="1" dirty="0">
                <a:ln w="900" cmpd="sng">
                  <a:solidFill>
                    <a:srgbClr val="00643C">
                      <a:alpha val="55000"/>
                    </a:srgbClr>
                  </a:solidFill>
                  <a:prstDash val="solid"/>
                </a:ln>
                <a:solidFill>
                  <a:srgbClr val="5AB275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ВЫБЕРИ ПРОФЕССИЮ, КОТОРАЯ ТОЧНО НУЖНА,   И РАБОТАЙ ТАМ, ГДЕ ТЕБЯ БУДУТ ЖДАТЬ!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0878" y="5554638"/>
            <a:ext cx="989405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643C"/>
                </a:solidFill>
                <a:latin typeface="+mn-lt"/>
              </a:rPr>
              <a:t>Целевое обучение - это</a:t>
            </a:r>
            <a:r>
              <a:rPr lang="ru-RU" sz="4000" dirty="0">
                <a:solidFill>
                  <a:srgbClr val="00643C"/>
                </a:solidFill>
                <a:latin typeface="+mn-lt"/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ru-RU" sz="4000" dirty="0">
                <a:latin typeface="+mn-lt"/>
              </a:rPr>
              <a:t>Отдельный конкурс при приеме</a:t>
            </a:r>
          </a:p>
          <a:p>
            <a:pPr>
              <a:buFont typeface="Arial" pitchFamily="34" charset="0"/>
              <a:buChar char="•"/>
            </a:pPr>
            <a:r>
              <a:rPr lang="ru-RU" sz="4000" dirty="0">
                <a:latin typeface="+mn-lt"/>
              </a:rPr>
              <a:t>Приоритетное зачисление</a:t>
            </a:r>
          </a:p>
          <a:p>
            <a:pPr>
              <a:buFont typeface="Arial" pitchFamily="34" charset="0"/>
              <a:buChar char="•"/>
            </a:pPr>
            <a:r>
              <a:rPr lang="ru-RU" sz="4000" dirty="0">
                <a:latin typeface="+mn-lt"/>
              </a:rPr>
              <a:t>Социальная поддержка по договору</a:t>
            </a:r>
          </a:p>
          <a:p>
            <a:pPr>
              <a:buFont typeface="Arial" pitchFamily="34" charset="0"/>
              <a:buChar char="•"/>
            </a:pPr>
            <a:r>
              <a:rPr lang="ru-RU" sz="4000" dirty="0">
                <a:latin typeface="+mn-lt"/>
              </a:rPr>
              <a:t>Гарантированное прохождение практики и трудоустройство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395880" y="2197291"/>
            <a:ext cx="451740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+mn-lt"/>
              </a:rPr>
              <a:t>Дополнительная </a:t>
            </a:r>
          </a:p>
          <a:p>
            <a:r>
              <a:rPr lang="ru-RU" sz="2800" b="1" dirty="0">
                <a:solidFill>
                  <a:srgbClr val="FF0000"/>
                </a:solidFill>
                <a:latin typeface="+mn-lt"/>
              </a:rPr>
              <a:t>информация</a:t>
            </a:r>
          </a:p>
          <a:p>
            <a:r>
              <a:rPr lang="ru-RU" sz="2800" b="1" dirty="0">
                <a:solidFill>
                  <a:srgbClr val="00643C"/>
                </a:solidFill>
                <a:latin typeface="+mn-lt"/>
              </a:rPr>
              <a:t>в приемной комиссии университета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1000097" y="2279176"/>
            <a:ext cx="109181" cy="6428096"/>
          </a:xfrm>
          <a:prstGeom prst="rect">
            <a:avLst/>
          </a:prstGeom>
          <a:solidFill>
            <a:srgbClr val="5AB275"/>
          </a:solidFill>
          <a:ln>
            <a:solidFill>
              <a:srgbClr val="5AB2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5AB275"/>
              </a:solidFill>
            </a:endParaRPr>
          </a:p>
        </p:txBody>
      </p:sp>
      <p:pic>
        <p:nvPicPr>
          <p:cNvPr id="15" name="Рисунок 14" descr="a83d52db23a56fa46d677fa45c121a4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284" y="4201804"/>
            <a:ext cx="716223" cy="716223"/>
          </a:xfrm>
          <a:prstGeom prst="rect">
            <a:avLst/>
          </a:prstGeom>
        </p:spPr>
      </p:pic>
      <p:pic>
        <p:nvPicPr>
          <p:cNvPr id="16" name="Рисунок 15" descr="icons-telephon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96165" y="5157432"/>
            <a:ext cx="723047" cy="723047"/>
          </a:xfrm>
          <a:prstGeom prst="rect">
            <a:avLst/>
          </a:prstGeom>
        </p:spPr>
      </p:pic>
      <p:pic>
        <p:nvPicPr>
          <p:cNvPr id="17" name="Рисунок 16" descr="почта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77003" y="6120909"/>
            <a:ext cx="825801" cy="82580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2282985" y="4094329"/>
            <a:ext cx="24048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643C"/>
                </a:solidFill>
              </a:rPr>
              <a:t>г. Бийск,</a:t>
            </a:r>
          </a:p>
          <a:p>
            <a:r>
              <a:rPr lang="ru-RU" sz="2000" b="1" dirty="0">
                <a:solidFill>
                  <a:srgbClr val="00643C"/>
                </a:solidFill>
              </a:rPr>
              <a:t>ул. В. Короленко,</a:t>
            </a:r>
          </a:p>
          <a:p>
            <a:r>
              <a:rPr lang="ru-RU" sz="2000" b="1" dirty="0">
                <a:solidFill>
                  <a:srgbClr val="00643C"/>
                </a:solidFill>
              </a:rPr>
              <a:t>53, </a:t>
            </a:r>
            <a:r>
              <a:rPr lang="ru-RU" sz="2000" b="1" dirty="0" err="1">
                <a:solidFill>
                  <a:srgbClr val="00643C"/>
                </a:solidFill>
              </a:rPr>
              <a:t>каб</a:t>
            </a:r>
            <a:r>
              <a:rPr lang="ru-RU" sz="2000" b="1" dirty="0">
                <a:solidFill>
                  <a:srgbClr val="00643C"/>
                </a:solidFill>
              </a:rPr>
              <a:t>. 185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285260" y="5227093"/>
            <a:ext cx="24689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643C"/>
                </a:solidFill>
              </a:rPr>
              <a:t>+7 (385) 425-51-45</a:t>
            </a:r>
          </a:p>
          <a:p>
            <a:r>
              <a:rPr lang="ru-RU" sz="2000" b="1" dirty="0">
                <a:solidFill>
                  <a:srgbClr val="00643C"/>
                </a:solidFill>
              </a:rPr>
              <a:t>+7 (962) 791-07-05</a:t>
            </a:r>
          </a:p>
          <a:p>
            <a:endParaRPr lang="ru-RU" sz="2000" b="1" dirty="0">
              <a:solidFill>
                <a:srgbClr val="00643C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312555" y="6334837"/>
            <a:ext cx="28408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643C"/>
                </a:solidFill>
              </a:rPr>
              <a:t>abit_biysk@altspu.ru</a:t>
            </a:r>
            <a:r>
              <a:rPr lang="ru-RU" sz="2000" b="1" dirty="0">
                <a:solidFill>
                  <a:srgbClr val="00643C"/>
                </a:solidFill>
              </a:rPr>
              <a:t> </a:t>
            </a:r>
          </a:p>
        </p:txBody>
      </p:sp>
      <p:grpSp>
        <p:nvGrpSpPr>
          <p:cNvPr id="21" name="Google Shape;279;p17"/>
          <p:cNvGrpSpPr/>
          <p:nvPr/>
        </p:nvGrpSpPr>
        <p:grpSpPr>
          <a:xfrm rot="20008910">
            <a:off x="14575272" y="6478726"/>
            <a:ext cx="3050927" cy="2669561"/>
            <a:chOff x="0" y="0"/>
            <a:chExt cx="812800" cy="711200"/>
          </a:xfrm>
        </p:grpSpPr>
        <p:sp>
          <p:nvSpPr>
            <p:cNvPr id="22" name="Google Shape;28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23" name="Google Shape;28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" name="Google Shape;269;p17"/>
          <p:cNvGrpSpPr/>
          <p:nvPr/>
        </p:nvGrpSpPr>
        <p:grpSpPr>
          <a:xfrm rot="18623502">
            <a:off x="14412313" y="6921134"/>
            <a:ext cx="2820842" cy="2468238"/>
            <a:chOff x="0" y="0"/>
            <a:chExt cx="812800" cy="711200"/>
          </a:xfrm>
        </p:grpSpPr>
        <p:sp>
          <p:nvSpPr>
            <p:cNvPr id="25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26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" name="Прямоугольник 29"/>
          <p:cNvSpPr/>
          <p:nvPr/>
        </p:nvSpPr>
        <p:spPr>
          <a:xfrm>
            <a:off x="0" y="9688949"/>
            <a:ext cx="11313994" cy="598051"/>
          </a:xfrm>
          <a:prstGeom prst="rect">
            <a:avLst/>
          </a:prstGeom>
          <a:solidFill>
            <a:srgbClr val="EDEDE7"/>
          </a:solidFill>
          <a:ln>
            <a:solidFill>
              <a:srgbClr val="EDED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 rot="5400000">
            <a:off x="-4659006" y="4659005"/>
            <a:ext cx="10287002" cy="968991"/>
          </a:xfrm>
          <a:prstGeom prst="rect">
            <a:avLst/>
          </a:prstGeom>
          <a:solidFill>
            <a:srgbClr val="EDEDE7"/>
          </a:solidFill>
          <a:ln>
            <a:solidFill>
              <a:srgbClr val="EDED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oogle Shape;272;p17"/>
          <p:cNvGrpSpPr/>
          <p:nvPr/>
        </p:nvGrpSpPr>
        <p:grpSpPr>
          <a:xfrm rot="2133568">
            <a:off x="16200193" y="3977266"/>
            <a:ext cx="4175612" cy="8324517"/>
            <a:chOff x="0" y="-38100"/>
            <a:chExt cx="240859" cy="288071"/>
          </a:xfrm>
        </p:grpSpPr>
        <p:sp>
          <p:nvSpPr>
            <p:cNvPr id="18" name="Google Shape;273;p17"/>
            <p:cNvSpPr/>
            <p:nvPr/>
          </p:nvSpPr>
          <p:spPr>
            <a:xfrm>
              <a:off x="0" y="0"/>
              <a:ext cx="240859" cy="249971"/>
            </a:xfrm>
            <a:custGeom>
              <a:avLst/>
              <a:gdLst/>
              <a:ahLst/>
              <a:cxnLst/>
              <a:rect l="l" t="t" r="r" b="b"/>
              <a:pathLst>
                <a:path w="240859" h="249971" extrusionOk="0">
                  <a:moveTo>
                    <a:pt x="0" y="0"/>
                  </a:moveTo>
                  <a:lnTo>
                    <a:pt x="240859" y="0"/>
                  </a:lnTo>
                  <a:lnTo>
                    <a:pt x="240859" y="249971"/>
                  </a:lnTo>
                  <a:lnTo>
                    <a:pt x="0" y="249971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19" name="Google Shape;274;p17"/>
            <p:cNvSpPr txBox="1"/>
            <p:nvPr/>
          </p:nvSpPr>
          <p:spPr>
            <a:xfrm>
              <a:off x="0" y="-38100"/>
              <a:ext cx="240859" cy="2880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" name="Google Shape;272;p17"/>
          <p:cNvGrpSpPr/>
          <p:nvPr/>
        </p:nvGrpSpPr>
        <p:grpSpPr>
          <a:xfrm rot="13185809">
            <a:off x="15797049" y="5363364"/>
            <a:ext cx="2590351" cy="3063939"/>
            <a:chOff x="0" y="-38100"/>
            <a:chExt cx="240859" cy="288071"/>
          </a:xfrm>
        </p:grpSpPr>
        <p:sp>
          <p:nvSpPr>
            <p:cNvPr id="15" name="Google Shape;273;p17"/>
            <p:cNvSpPr/>
            <p:nvPr/>
          </p:nvSpPr>
          <p:spPr>
            <a:xfrm>
              <a:off x="0" y="0"/>
              <a:ext cx="240859" cy="249971"/>
            </a:xfrm>
            <a:custGeom>
              <a:avLst/>
              <a:gdLst/>
              <a:ahLst/>
              <a:cxnLst/>
              <a:rect l="l" t="t" r="r" b="b"/>
              <a:pathLst>
                <a:path w="240859" h="249971" extrusionOk="0">
                  <a:moveTo>
                    <a:pt x="0" y="0"/>
                  </a:moveTo>
                  <a:lnTo>
                    <a:pt x="240859" y="0"/>
                  </a:lnTo>
                  <a:lnTo>
                    <a:pt x="240859" y="249971"/>
                  </a:lnTo>
                  <a:lnTo>
                    <a:pt x="0" y="249971"/>
                  </a:lnTo>
                  <a:close/>
                </a:path>
              </a:pathLst>
            </a:custGeom>
            <a:gradFill>
              <a:gsLst>
                <a:gs pos="0">
                  <a:srgbClr val="D7FFE9"/>
                </a:gs>
                <a:gs pos="100000">
                  <a:srgbClr val="019F49"/>
                </a:gs>
              </a:gsLst>
              <a:lin ang="2700000" scaled="0"/>
            </a:gradFill>
            <a:ln>
              <a:noFill/>
            </a:ln>
          </p:spPr>
        </p:sp>
        <p:sp>
          <p:nvSpPr>
            <p:cNvPr id="16" name="Google Shape;274;p17"/>
            <p:cNvSpPr txBox="1"/>
            <p:nvPr/>
          </p:nvSpPr>
          <p:spPr>
            <a:xfrm>
              <a:off x="0" y="-38100"/>
              <a:ext cx="240859" cy="2880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982638" y="392473"/>
            <a:ext cx="16554735" cy="1081486"/>
          </a:xfrm>
          <a:prstGeom prst="rect">
            <a:avLst/>
          </a:prstGeom>
          <a:solidFill>
            <a:srgbClr val="F2F2EE"/>
          </a:solidFill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00643C"/>
                </a:solidFill>
              </a:rPr>
              <a:t>Целевое обучение в Университете Шукшина</a:t>
            </a:r>
            <a:endParaRPr lang="ru-RU" sz="5400" b="1" dirty="0">
              <a:solidFill>
                <a:srgbClr val="00643C"/>
              </a:solidFill>
              <a:latin typeface="+mj-lt"/>
              <a:ea typeface="Inter" charset="0"/>
              <a:cs typeface="Tenor Sans"/>
              <a:sym typeface="Tenor San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47781" t="57173" r="40192" b="21301"/>
          <a:stretch>
            <a:fillRect/>
          </a:stretch>
        </p:blipFill>
        <p:spPr bwMode="auto">
          <a:xfrm>
            <a:off x="6687403" y="5587850"/>
            <a:ext cx="2941417" cy="2961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119116" y="2019869"/>
            <a:ext cx="858760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/>
              <a:t>Для тех, кто поступает по программам</a:t>
            </a:r>
          </a:p>
          <a:p>
            <a:r>
              <a:rPr lang="ru-RU" sz="3600" dirty="0" err="1"/>
              <a:t>бакалавриата</a:t>
            </a:r>
            <a:r>
              <a:rPr lang="ru-RU" sz="3600" dirty="0"/>
              <a:t>, есть возможность</a:t>
            </a:r>
          </a:p>
          <a:p>
            <a:r>
              <a:rPr lang="ru-RU" sz="3600" b="1" u="sng" dirty="0">
                <a:solidFill>
                  <a:srgbClr val="C00000"/>
                </a:solidFill>
              </a:rPr>
              <a:t>подать заявку на целевое обучение </a:t>
            </a:r>
          </a:p>
          <a:p>
            <a:r>
              <a:rPr lang="ru-RU" sz="3600" b="1" u="sng" dirty="0">
                <a:solidFill>
                  <a:srgbClr val="C00000"/>
                </a:solidFill>
              </a:rPr>
              <a:t>в бумажном виде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0877" y="4858603"/>
            <a:ext cx="4519186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+mj-lt"/>
              </a:rPr>
              <a:t>Заявка</a:t>
            </a:r>
          </a:p>
          <a:p>
            <a:r>
              <a:rPr lang="ru-RU" sz="3200" dirty="0">
                <a:latin typeface="+mj-lt"/>
              </a:rPr>
              <a:t>предоставляется</a:t>
            </a:r>
          </a:p>
          <a:p>
            <a:r>
              <a:rPr lang="ru-RU" sz="3200" dirty="0">
                <a:latin typeface="+mj-lt"/>
              </a:rPr>
              <a:t>в приемную</a:t>
            </a:r>
          </a:p>
          <a:p>
            <a:r>
              <a:rPr lang="ru-RU" sz="3200" dirty="0">
                <a:latin typeface="+mj-lt"/>
              </a:rPr>
              <a:t>комиссию вуза</a:t>
            </a:r>
          </a:p>
          <a:p>
            <a:r>
              <a:rPr lang="ru-RU" sz="3200" b="1" dirty="0">
                <a:solidFill>
                  <a:srgbClr val="C00000"/>
                </a:solidFill>
                <a:latin typeface="+mj-lt"/>
              </a:rPr>
              <a:t>вместе с заявлением</a:t>
            </a:r>
          </a:p>
          <a:p>
            <a:r>
              <a:rPr lang="ru-RU" sz="3200" b="1" dirty="0">
                <a:solidFill>
                  <a:srgbClr val="C00000"/>
                </a:solidFill>
                <a:latin typeface="+mj-lt"/>
              </a:rPr>
              <a:t>о приеме</a:t>
            </a:r>
          </a:p>
          <a:p>
            <a:r>
              <a:rPr lang="ru-RU" sz="3200" b="1" dirty="0">
                <a:solidFill>
                  <a:srgbClr val="C00000"/>
                </a:solidFill>
                <a:latin typeface="+mj-lt"/>
              </a:rPr>
              <a:t>на обучение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068333" y="5104263"/>
            <a:ext cx="493276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Предложения о целевом</a:t>
            </a:r>
          </a:p>
          <a:p>
            <a:r>
              <a:rPr lang="ru-RU" sz="3200" dirty="0"/>
              <a:t>обучении заказчиков</a:t>
            </a:r>
          </a:p>
          <a:p>
            <a:r>
              <a:rPr lang="ru-RU" sz="3200" b="1" dirty="0">
                <a:solidFill>
                  <a:srgbClr val="C00000"/>
                </a:solidFill>
              </a:rPr>
              <a:t>необходимо изучить</a:t>
            </a:r>
          </a:p>
          <a:p>
            <a:r>
              <a:rPr lang="ru-RU" sz="3200" b="1" dirty="0">
                <a:solidFill>
                  <a:srgbClr val="C00000"/>
                </a:solidFill>
              </a:rPr>
              <a:t>на платформе</a:t>
            </a:r>
          </a:p>
          <a:p>
            <a:r>
              <a:rPr lang="ru-RU" sz="3200" b="1" dirty="0">
                <a:solidFill>
                  <a:srgbClr val="C00000"/>
                </a:solidFill>
              </a:rPr>
              <a:t>«Работа в России»</a:t>
            </a:r>
          </a:p>
          <a:p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286701" y="7724634"/>
            <a:ext cx="3016154" cy="670257"/>
          </a:xfrm>
          <a:prstGeom prst="roundRect">
            <a:avLst/>
          </a:prstGeom>
          <a:solidFill>
            <a:srgbClr val="5AB275"/>
          </a:solidFill>
          <a:ln>
            <a:solidFill>
              <a:srgbClr val="5AB2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trudvsem.ru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 l="68279" t="28258" r="19036" b="43145"/>
          <a:stretch>
            <a:fillRect/>
          </a:stretch>
        </p:blipFill>
        <p:spPr bwMode="auto">
          <a:xfrm>
            <a:off x="11846256" y="1819256"/>
            <a:ext cx="2606724" cy="3305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Выгнутая вверх стрелка 10"/>
          <p:cNvSpPr/>
          <p:nvPr/>
        </p:nvSpPr>
        <p:spPr>
          <a:xfrm rot="9404505" flipH="1" flipV="1">
            <a:off x="4858692" y="5035290"/>
            <a:ext cx="3345069" cy="1049618"/>
          </a:xfrm>
          <a:prstGeom prst="curvedDownArrow">
            <a:avLst>
              <a:gd name="adj1" fmla="val 25000"/>
              <a:gd name="adj2" fmla="val 52798"/>
              <a:gd name="adj3" fmla="val 3985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20" name="Google Shape;269;p17"/>
          <p:cNvGrpSpPr/>
          <p:nvPr/>
        </p:nvGrpSpPr>
        <p:grpSpPr>
          <a:xfrm rot="20030161">
            <a:off x="15708851" y="6320633"/>
            <a:ext cx="2820842" cy="2468238"/>
            <a:chOff x="0" y="0"/>
            <a:chExt cx="812800" cy="711200"/>
          </a:xfrm>
        </p:grpSpPr>
        <p:sp>
          <p:nvSpPr>
            <p:cNvPr id="21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22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" name="Google Shape;269;p17"/>
          <p:cNvGrpSpPr/>
          <p:nvPr/>
        </p:nvGrpSpPr>
        <p:grpSpPr>
          <a:xfrm rot="1153973">
            <a:off x="16386876" y="5332986"/>
            <a:ext cx="1136180" cy="1046357"/>
            <a:chOff x="0" y="0"/>
            <a:chExt cx="812800" cy="711200"/>
          </a:xfrm>
        </p:grpSpPr>
        <p:sp>
          <p:nvSpPr>
            <p:cNvPr id="24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25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" name="Google Shape;269;p17"/>
          <p:cNvGrpSpPr/>
          <p:nvPr/>
        </p:nvGrpSpPr>
        <p:grpSpPr>
          <a:xfrm rot="18218507">
            <a:off x="17488773" y="6091716"/>
            <a:ext cx="676619" cy="631399"/>
            <a:chOff x="0" y="0"/>
            <a:chExt cx="812800" cy="711200"/>
          </a:xfrm>
        </p:grpSpPr>
        <p:sp>
          <p:nvSpPr>
            <p:cNvPr id="27" name="Google Shape;270;p17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 extrusionOk="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D7FFE9"/>
              </a:solidFill>
              <a:prstDash val="solid"/>
              <a:miter lim="8000"/>
              <a:headEnd type="none" w="sm" len="sm"/>
              <a:tailEnd type="none" w="sm" len="sm"/>
            </a:ln>
          </p:spPr>
        </p:sp>
        <p:sp>
          <p:nvSpPr>
            <p:cNvPr id="28" name="Google Shape;271;p17"/>
            <p:cNvSpPr txBox="1"/>
            <p:nvPr/>
          </p:nvSpPr>
          <p:spPr>
            <a:xfrm>
              <a:off x="127000" y="292100"/>
              <a:ext cx="558800" cy="36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 rot="5400000">
            <a:off x="-571502" y="571498"/>
            <a:ext cx="10287002" cy="91440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0" y="4858603"/>
            <a:ext cx="9144001" cy="3971497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+mj-lt"/>
              </a:rPr>
              <a:t>Помните:</a:t>
            </a:r>
            <a:br>
              <a:rPr lang="ru-RU" sz="4800" b="1" dirty="0">
                <a:solidFill>
                  <a:srgbClr val="C00000"/>
                </a:solidFill>
                <a:latin typeface="+mj-lt"/>
              </a:rPr>
            </a:br>
            <a:r>
              <a:rPr lang="ru-RU" sz="4800" b="1" dirty="0">
                <a:solidFill>
                  <a:srgbClr val="C00000"/>
                </a:solidFill>
                <a:latin typeface="+mj-lt"/>
              </a:rPr>
              <a:t>выбрать предметы</a:t>
            </a:r>
            <a:br>
              <a:rPr lang="ru-RU" sz="4800" b="1" dirty="0">
                <a:solidFill>
                  <a:srgbClr val="C00000"/>
                </a:solidFill>
                <a:latin typeface="+mj-lt"/>
              </a:rPr>
            </a:br>
            <a:r>
              <a:rPr lang="ru-RU" sz="4800" b="1" dirty="0">
                <a:solidFill>
                  <a:srgbClr val="C00000"/>
                </a:solidFill>
                <a:latin typeface="+mj-lt"/>
              </a:rPr>
              <a:t>ЕГЭ для сдачи</a:t>
            </a:r>
            <a:br>
              <a:rPr lang="ru-RU" sz="4800" b="1" dirty="0">
                <a:solidFill>
                  <a:srgbClr val="C00000"/>
                </a:solidFill>
                <a:latin typeface="+mj-lt"/>
              </a:rPr>
            </a:br>
            <a:r>
              <a:rPr lang="ru-RU" sz="4800" b="1" dirty="0">
                <a:solidFill>
                  <a:srgbClr val="C00000"/>
                </a:solidFill>
                <a:latin typeface="+mj-lt"/>
              </a:rPr>
              <a:t>необходимо до</a:t>
            </a:r>
            <a:br>
              <a:rPr lang="ru-RU" sz="4800" b="1" dirty="0">
                <a:solidFill>
                  <a:srgbClr val="C00000"/>
                </a:solidFill>
                <a:latin typeface="+mj-lt"/>
              </a:rPr>
            </a:br>
            <a:r>
              <a:rPr lang="ru-RU" sz="4800" b="1" dirty="0">
                <a:solidFill>
                  <a:srgbClr val="C00000"/>
                </a:solidFill>
                <a:latin typeface="+mj-lt"/>
              </a:rPr>
              <a:t>01 февраля 2025 года!</a:t>
            </a:r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376012" y="1692323"/>
            <a:ext cx="8379725" cy="1856096"/>
          </a:xfrm>
        </p:spPr>
        <p:txBody>
          <a:bodyPr/>
          <a:lstStyle/>
          <a:p>
            <a:pPr marL="590550" indent="-514350">
              <a:buAutoNum type="arabicPeriod"/>
            </a:pPr>
            <a:r>
              <a:rPr lang="ru-RU" sz="3200" b="1" dirty="0">
                <a:solidFill>
                  <a:srgbClr val="C00000"/>
                </a:solidFill>
              </a:rPr>
              <a:t>Русский язык</a:t>
            </a:r>
          </a:p>
          <a:p>
            <a:pPr marL="590550" indent="-514350">
              <a:buAutoNum type="arabicPeriod"/>
            </a:pPr>
            <a:r>
              <a:rPr lang="ru-RU" sz="3200" b="1" dirty="0">
                <a:solidFill>
                  <a:srgbClr val="C00000"/>
                </a:solidFill>
              </a:rPr>
              <a:t>Обществознание</a:t>
            </a:r>
          </a:p>
          <a:p>
            <a:pPr marL="590550" indent="-514350">
              <a:buAutoNum type="arabicPeriod"/>
            </a:pPr>
            <a:r>
              <a:rPr lang="ru-RU" sz="3200" b="1" dirty="0">
                <a:solidFill>
                  <a:schemeClr val="tx1"/>
                </a:solidFill>
              </a:rPr>
              <a:t>По выбору/направлению подготовки</a:t>
            </a:r>
            <a:endParaRPr lang="ru-RU" sz="3200" b="1" dirty="0"/>
          </a:p>
        </p:txBody>
      </p:sp>
      <p:pic>
        <p:nvPicPr>
          <p:cNvPr id="14" name="Рисунок 13" descr="Zeichen_101_-_Gefahrstelle,_StVO_1970.s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1565" y="2197291"/>
            <a:ext cx="2874105" cy="2524836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088311" y="847916"/>
            <a:ext cx="2011680" cy="404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Текст 12"/>
          <p:cNvSpPr txBox="1">
            <a:spLocks/>
          </p:cNvSpPr>
          <p:nvPr/>
        </p:nvSpPr>
        <p:spPr>
          <a:xfrm>
            <a:off x="9990161" y="4080680"/>
            <a:ext cx="7645021" cy="5500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5905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+mj-lt"/>
              <a:buAutoNum type="arabicPeriod"/>
              <a:tabLst/>
              <a:defRPr/>
            </a:pPr>
            <a:endParaRPr lang="ru-RU" sz="3200" b="1" dirty="0">
              <a:solidFill>
                <a:schemeClr val="dk1"/>
              </a:solidFill>
              <a:latin typeface="+mj-lt"/>
              <a:ea typeface="Inter"/>
              <a:cs typeface="Inter"/>
              <a:sym typeface="Inter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873511" y="857502"/>
            <a:ext cx="7246965" cy="404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" name="Группа 20"/>
          <p:cNvGrpSpPr/>
          <p:nvPr/>
        </p:nvGrpSpPr>
        <p:grpSpPr>
          <a:xfrm>
            <a:off x="-277771" y="356937"/>
            <a:ext cx="17973749" cy="1076078"/>
            <a:chOff x="58257" y="2"/>
            <a:chExt cx="17973749" cy="1193400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1037229" y="2"/>
              <a:ext cx="16994777" cy="1193400"/>
            </a:xfrm>
            <a:prstGeom prst="roundRect">
              <a:avLst/>
            </a:pr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Скругленный прямоугольник 4"/>
            <p:cNvSpPr/>
            <p:nvPr/>
          </p:nvSpPr>
          <p:spPr>
            <a:xfrm>
              <a:off x="58257" y="58259"/>
              <a:ext cx="16878263" cy="10768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4310" tIns="194310" rIns="194310" bIns="194310" numCol="1" spcCol="1270" anchor="ctr" anchorCtr="0">
              <a:noAutofit/>
            </a:bodyPr>
            <a:lstStyle/>
            <a:p>
              <a:pPr lvl="0" algn="ctr" defTabSz="22669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5400" b="1" i="0" kern="1200" dirty="0">
                  <a:solidFill>
                    <a:srgbClr val="00643C"/>
                  </a:solidFill>
                </a:rPr>
                <a:t>ВСТУПИТЕЛЬНЫЕ ИСПЫТАНИЯ</a:t>
              </a:r>
            </a:p>
          </p:txBody>
        </p:sp>
      </p:grp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9498842" y="3712193"/>
          <a:ext cx="8079473" cy="608094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6050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74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800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Минимальные</a:t>
                      </a:r>
                      <a:r>
                        <a:rPr lang="ru-RU" sz="2800" baseline="0" dirty="0"/>
                        <a:t> баллы </a:t>
                      </a:r>
                      <a:endParaRPr lang="ru-RU" sz="2800" dirty="0"/>
                    </a:p>
                  </a:txBody>
                  <a:tcPr anchor="ctr">
                    <a:solidFill>
                      <a:srgbClr val="47AB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1177">
                <a:tc>
                  <a:txBody>
                    <a:bodyPr/>
                    <a:lstStyle/>
                    <a:p>
                      <a:r>
                        <a:rPr lang="ru-RU" sz="2400" b="1" dirty="0"/>
                        <a:t>Русский язык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42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1177">
                <a:tc>
                  <a:txBody>
                    <a:bodyPr/>
                    <a:lstStyle/>
                    <a:p>
                      <a:r>
                        <a:rPr lang="ru-RU" sz="2400" b="1" dirty="0"/>
                        <a:t>Математика (</a:t>
                      </a:r>
                      <a:r>
                        <a:rPr lang="ru-RU" sz="2400" b="1" dirty="0">
                          <a:solidFill>
                            <a:srgbClr val="C00000"/>
                          </a:solidFill>
                        </a:rPr>
                        <a:t>профиль</a:t>
                      </a:r>
                      <a:r>
                        <a:rPr lang="ru-RU" sz="2400" b="1" baseline="0" dirty="0"/>
                        <a:t>)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39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1177">
                <a:tc>
                  <a:txBody>
                    <a:bodyPr/>
                    <a:lstStyle/>
                    <a:p>
                      <a:r>
                        <a:rPr lang="ru-RU" sz="2400" b="1" dirty="0"/>
                        <a:t>Физика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39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1177">
                <a:tc>
                  <a:txBody>
                    <a:bodyPr/>
                    <a:lstStyle/>
                    <a:p>
                      <a:r>
                        <a:rPr lang="ru-RU" sz="2400" b="1" dirty="0"/>
                        <a:t>Обществознание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42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1177">
                <a:tc>
                  <a:txBody>
                    <a:bodyPr/>
                    <a:lstStyle/>
                    <a:p>
                      <a:r>
                        <a:rPr lang="ru-RU" sz="2400" b="1" dirty="0"/>
                        <a:t>История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1177">
                <a:tc>
                  <a:txBody>
                    <a:bodyPr/>
                    <a:lstStyle/>
                    <a:p>
                      <a:r>
                        <a:rPr lang="ru-RU" sz="2400" b="1" dirty="0"/>
                        <a:t>Информатика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44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1177">
                <a:tc>
                  <a:txBody>
                    <a:bodyPr/>
                    <a:lstStyle/>
                    <a:p>
                      <a:r>
                        <a:rPr lang="ru-RU" sz="2400" b="1" dirty="0"/>
                        <a:t>Иностранный язык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01177">
                <a:tc>
                  <a:txBody>
                    <a:bodyPr/>
                    <a:lstStyle/>
                    <a:p>
                      <a:r>
                        <a:rPr lang="ru-RU" sz="2400" b="1" dirty="0"/>
                        <a:t>Литература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1177">
                <a:tc>
                  <a:txBody>
                    <a:bodyPr/>
                    <a:lstStyle/>
                    <a:p>
                      <a:r>
                        <a:rPr lang="ru-RU" sz="2400" b="1" dirty="0"/>
                        <a:t>Биология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39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01177">
                <a:tc>
                  <a:txBody>
                    <a:bodyPr/>
                    <a:lstStyle/>
                    <a:p>
                      <a:r>
                        <a:rPr lang="ru-RU" sz="2400" b="1" dirty="0"/>
                        <a:t>География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01177">
                <a:tc>
                  <a:txBody>
                    <a:bodyPr/>
                    <a:lstStyle/>
                    <a:p>
                      <a:r>
                        <a:rPr lang="ru-RU" sz="2400" b="1" dirty="0"/>
                        <a:t>Химия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39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7" name="Прямая соединительная линия 146"/>
          <p:cNvCxnSpPr/>
          <p:nvPr/>
        </p:nvCxnSpPr>
        <p:spPr>
          <a:xfrm>
            <a:off x="3029803" y="6264322"/>
            <a:ext cx="5568287" cy="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65" name="Рисунок 64" descr="1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16073" y="-1"/>
            <a:ext cx="3901899" cy="382137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992777" y="875211"/>
            <a:ext cx="2011680" cy="404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Заголовок 6"/>
          <p:cNvSpPr txBox="1">
            <a:spLocks/>
          </p:cNvSpPr>
          <p:nvPr/>
        </p:nvSpPr>
        <p:spPr>
          <a:xfrm>
            <a:off x="668740" y="341194"/>
            <a:ext cx="9703559" cy="230647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Arial"/>
                <a:cs typeface="Arial"/>
                <a:sym typeface="Arial"/>
              </a:rPr>
              <a:t>Индивидуальные достижения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Arial"/>
                <a:cs typeface="Arial"/>
                <a:sym typeface="Arial"/>
              </a:rPr>
              <a:t>учитываются при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Arial"/>
                <a:cs typeface="Arial"/>
                <a:sym typeface="Arial"/>
              </a:rPr>
              <a:t>приеме в вуз на программы </a:t>
            </a:r>
            <a:r>
              <a:rPr kumimoji="0" lang="ru-RU" sz="36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Arial"/>
                <a:cs typeface="Arial"/>
                <a:sym typeface="Arial"/>
              </a:rPr>
              <a:t>бакалавриата</a:t>
            </a:r>
            <a:endParaRPr kumimoji="0" lang="ru-RU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 flipH="1" flipV="1">
            <a:off x="9403307" y="3507475"/>
            <a:ext cx="3575713" cy="13648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9376012" y="3507473"/>
            <a:ext cx="13649" cy="2088109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 flipV="1">
            <a:off x="8720921" y="6762465"/>
            <a:ext cx="27294" cy="1589965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4662986" y="8294985"/>
            <a:ext cx="4135463" cy="29051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892528" y="6766157"/>
            <a:ext cx="4842038" cy="16781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314292" y="4721841"/>
            <a:ext cx="742807" cy="1542481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182762" y="3389149"/>
            <a:ext cx="5497215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Аттестат (диплом) с отличием;</a:t>
            </a:r>
          </a:p>
          <a:p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Наличие статуса чемпиона, призера Олимпийских игр и др.;</a:t>
            </a:r>
          </a:p>
          <a:p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Звание мастера спорта международного класса и заслуженного мастера спорта по олимпийским видам спорта.</a:t>
            </a:r>
          </a:p>
          <a:p>
            <a:endParaRPr lang="ru-RU" dirty="0"/>
          </a:p>
        </p:txBody>
      </p:sp>
      <p:sp>
        <p:nvSpPr>
          <p:cNvPr id="29" name="Овал 28"/>
          <p:cNvSpPr/>
          <p:nvPr/>
        </p:nvSpPr>
        <p:spPr>
          <a:xfrm>
            <a:off x="2256432" y="6582770"/>
            <a:ext cx="2593074" cy="2593074"/>
          </a:xfrm>
          <a:prstGeom prst="ellipse">
            <a:avLst/>
          </a:prstGeom>
          <a:solidFill>
            <a:srgbClr val="5AB275"/>
          </a:solidFill>
          <a:ln>
            <a:solidFill>
              <a:srgbClr val="1B491F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9</a:t>
            </a:r>
            <a:endParaRPr lang="ru-RU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баллов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872249" y="6878472"/>
            <a:ext cx="42308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Звание мастера спорта международного класса и заслуженного мастера по не олимпийским видам спорта.</a:t>
            </a:r>
            <a:endParaRPr lang="ru-RU" sz="2000" b="1" dirty="0"/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 flipV="1">
            <a:off x="2892056" y="3289300"/>
            <a:ext cx="5680444" cy="17426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9444251" y="3652856"/>
            <a:ext cx="43178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Звание мастера спорта    </a:t>
            </a:r>
          </a:p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по олимпийским видам спорта;</a:t>
            </a:r>
          </a:p>
          <a:p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Наличие статуса чемпиона мира, </a:t>
            </a:r>
            <a:r>
              <a:rPr lang="ru-RU" sz="2000" b="1">
                <a:latin typeface="Arial" panose="020B0604020202020204" pitchFamily="34" charset="0"/>
                <a:cs typeface="Arial" panose="020B0604020202020204" pitchFamily="34" charset="0"/>
              </a:rPr>
              <a:t>чемпиона Европы.</a:t>
            </a:r>
            <a:endParaRPr lang="ru-RU" sz="2000" b="1" dirty="0"/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>
            <a:off x="9389660" y="5581936"/>
            <a:ext cx="4490113" cy="40941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 flipV="1">
            <a:off x="12960166" y="3520176"/>
            <a:ext cx="1274449" cy="574155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66" name="Рисунок 65" descr="logo_aggpu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2756" y="668740"/>
            <a:ext cx="2206391" cy="2034293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624449" y="2276860"/>
            <a:ext cx="2593074" cy="2593074"/>
          </a:xfrm>
          <a:prstGeom prst="ellipse">
            <a:avLst/>
          </a:prstGeom>
          <a:solidFill>
            <a:srgbClr val="5AB275"/>
          </a:solidFill>
          <a:ln>
            <a:solidFill>
              <a:srgbClr val="1B491F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</a:t>
            </a:r>
          </a:p>
          <a:p>
            <a:pPr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баллов</a:t>
            </a:r>
          </a:p>
        </p:txBody>
      </p:sp>
      <p:sp>
        <p:nvSpPr>
          <p:cNvPr id="92" name="Прямоугольник 91"/>
          <p:cNvSpPr/>
          <p:nvPr/>
        </p:nvSpPr>
        <p:spPr>
          <a:xfrm>
            <a:off x="2647293" y="4490886"/>
            <a:ext cx="57184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Courier New" pitchFamily="49" charset="0"/>
              <a:buChar char="o"/>
            </a:pPr>
            <a:endParaRPr 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4" name="Прямая соединительная линия 103"/>
          <p:cNvCxnSpPr/>
          <p:nvPr/>
        </p:nvCxnSpPr>
        <p:spPr>
          <a:xfrm>
            <a:off x="8548577" y="3296093"/>
            <a:ext cx="35865" cy="2981877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60" name="Рисунок 59" descr="IMG_8792.PNG"/>
          <p:cNvPicPr>
            <a:picLocks noChangeAspect="1"/>
          </p:cNvPicPr>
          <p:nvPr/>
        </p:nvPicPr>
        <p:blipFill>
          <a:blip r:embed="rId4"/>
          <a:srcRect r="-55"/>
          <a:stretch>
            <a:fillRect/>
          </a:stretch>
        </p:blipFill>
        <p:spPr>
          <a:xfrm flipH="1">
            <a:off x="-202528" y="6660107"/>
            <a:ext cx="2975685" cy="3626893"/>
          </a:xfrm>
          <a:prstGeom prst="rect">
            <a:avLst/>
          </a:prstGeom>
        </p:spPr>
      </p:pic>
      <p:sp>
        <p:nvSpPr>
          <p:cNvPr id="142" name="TextBox 141"/>
          <p:cNvSpPr txBox="1"/>
          <p:nvPr/>
        </p:nvSpPr>
        <p:spPr>
          <a:xfrm>
            <a:off x="9225887" y="6387152"/>
            <a:ext cx="473577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ru-RU" sz="2000" b="1" dirty="0"/>
              <a:t>Звание мастера спорта по</a:t>
            </a:r>
          </a:p>
          <a:p>
            <a:r>
              <a:rPr lang="ru-RU" sz="2000" b="1" dirty="0"/>
              <a:t>не олимпийским видам спорта;</a:t>
            </a:r>
          </a:p>
          <a:p>
            <a:r>
              <a:rPr lang="ru-RU" sz="1800" b="1" dirty="0"/>
              <a:t>     </a:t>
            </a:r>
            <a:endParaRPr lang="ru-RU" sz="1800" b="1" dirty="0">
              <a:solidFill>
                <a:srgbClr val="C00000"/>
              </a:solidFill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13470907" y="3861891"/>
            <a:ext cx="2593074" cy="2593074"/>
          </a:xfrm>
          <a:prstGeom prst="ellipse">
            <a:avLst/>
          </a:prstGeom>
          <a:solidFill>
            <a:srgbClr val="5AB275"/>
          </a:solidFill>
          <a:ln>
            <a:solidFill>
              <a:srgbClr val="1B491F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8</a:t>
            </a:r>
            <a:endParaRPr lang="ru-RU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баллов</a:t>
            </a:r>
            <a:endParaRPr lang="ru-RU" sz="32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90" name="Прямая соединительная линия 189"/>
          <p:cNvCxnSpPr/>
          <p:nvPr/>
        </p:nvCxnSpPr>
        <p:spPr>
          <a:xfrm>
            <a:off x="9171295" y="6318913"/>
            <a:ext cx="4076532" cy="37996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5" name="Прямая соединительная линия 194"/>
          <p:cNvCxnSpPr/>
          <p:nvPr/>
        </p:nvCxnSpPr>
        <p:spPr>
          <a:xfrm>
            <a:off x="9171296" y="7192372"/>
            <a:ext cx="2988859" cy="13646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0" name="Прямая соединительная линия 199"/>
          <p:cNvCxnSpPr/>
          <p:nvPr/>
        </p:nvCxnSpPr>
        <p:spPr>
          <a:xfrm>
            <a:off x="9184943" y="6332561"/>
            <a:ext cx="13648" cy="859809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1" name="Прямая соединительная линия 210"/>
          <p:cNvCxnSpPr/>
          <p:nvPr/>
        </p:nvCxnSpPr>
        <p:spPr>
          <a:xfrm>
            <a:off x="12143232" y="7198157"/>
            <a:ext cx="935690" cy="955888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8" name="Прямая соединительная линия 217"/>
          <p:cNvCxnSpPr/>
          <p:nvPr/>
        </p:nvCxnSpPr>
        <p:spPr>
          <a:xfrm>
            <a:off x="13218566" y="6364224"/>
            <a:ext cx="991028" cy="1021488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40" name="Овал 139"/>
          <p:cNvSpPr/>
          <p:nvPr/>
        </p:nvSpPr>
        <p:spPr>
          <a:xfrm>
            <a:off x="12408655" y="7134368"/>
            <a:ext cx="2593074" cy="2593074"/>
          </a:xfrm>
          <a:prstGeom prst="ellipse">
            <a:avLst/>
          </a:prstGeom>
          <a:solidFill>
            <a:srgbClr val="5AB275"/>
          </a:solidFill>
          <a:ln>
            <a:solidFill>
              <a:srgbClr val="1B491F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</a:t>
            </a:r>
          </a:p>
          <a:p>
            <a:pPr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баллов</a:t>
            </a:r>
            <a:endParaRPr lang="ru-RU" sz="32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2" name="Рисунок 61" descr="Тема.png"/>
          <p:cNvPicPr>
            <a:picLocks noChangeAspect="1"/>
          </p:cNvPicPr>
          <p:nvPr/>
        </p:nvPicPr>
        <p:blipFill>
          <a:blip r:embed="rId5"/>
          <a:srcRect l="-4323" b="10339"/>
          <a:stretch>
            <a:fillRect/>
          </a:stretch>
        </p:blipFill>
        <p:spPr>
          <a:xfrm flipH="1">
            <a:off x="14539337" y="4533849"/>
            <a:ext cx="3969381" cy="5753151"/>
          </a:xfrm>
          <a:prstGeom prst="rect">
            <a:avLst/>
          </a:prstGeom>
        </p:spPr>
      </p:pic>
      <p:pic>
        <p:nvPicPr>
          <p:cNvPr id="1026" name="Picture 2" descr="C:\Users\pk\Downloads\динамический-генератор-qr-кода-онлайн (4).jpg"/>
          <p:cNvPicPr>
            <a:picLocks noChangeAspect="1" noChangeArrowheads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5287" y="8430905"/>
            <a:ext cx="1422722" cy="13487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4423144" y="9133367"/>
            <a:ext cx="49335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dirty="0"/>
              <a:t>*С дополнительной информацией можно ознакомиться, отсканировав </a:t>
            </a:r>
            <a:r>
              <a:rPr lang="en-US" sz="1800" dirty="0"/>
              <a:t>QR</a:t>
            </a:r>
            <a:r>
              <a:rPr lang="ru-RU" sz="1800" dirty="0"/>
              <a:t>-код.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3594537" y="5650173"/>
            <a:ext cx="1321150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Наличие статуса Победителя или призера Открытой многопрофильной олимпиады </a:t>
            </a:r>
          </a:p>
          <a:p>
            <a:pPr marL="457200" indent="-457200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     обучающихся «Первый вуз Алтая»;</a:t>
            </a:r>
          </a:p>
          <a:p>
            <a:pPr marL="457200" indent="-457200">
              <a:buFont typeface="Courier New" pitchFamily="49" charset="0"/>
              <a:buChar char="o"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Courier New" pitchFamily="49" charset="0"/>
              <a:buChar char="o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Наличие статуса победителя или призера конкурса «Педагогический старт»;</a:t>
            </a:r>
          </a:p>
          <a:p>
            <a:pPr marL="457200" indent="-457200"/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Courier New" pitchFamily="49" charset="0"/>
              <a:buChar char="o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Наличие статуса победителя или призера конкурса «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ПрофДебют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»;</a:t>
            </a:r>
          </a:p>
          <a:p>
            <a:pPr marL="457200" indent="-457200"/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Courier New" pitchFamily="49" charset="0"/>
              <a:buChar char="o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Наличие статуса участника региональных олимпиад и конкурсов; </a:t>
            </a:r>
          </a:p>
          <a:p>
            <a:pPr marL="457200" indent="-457200"/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Courier New" pitchFamily="49" charset="0"/>
              <a:buChar char="o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Наличие статуса участника олимпиад школьников, перечень которых определен Приказом Министерства науки и высшего образования РФ от 30 августа 2024 г. №571 «Об утверждении перечня олимпиад школьников и их уровней на 2024/2025 учебный год».</a:t>
            </a:r>
          </a:p>
          <a:p>
            <a:pPr marL="457200" indent="-457200">
              <a:buFont typeface="Courier New" pitchFamily="49" charset="0"/>
              <a:buChar char="o"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Courier New" pitchFamily="49" charset="0"/>
              <a:buChar char="o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Наличие статуса участника регионального этапа Всероссийской олимпиады школьников и др.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92777" y="875211"/>
            <a:ext cx="2011680" cy="404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Заголовок 6"/>
          <p:cNvSpPr txBox="1">
            <a:spLocks/>
          </p:cNvSpPr>
          <p:nvPr/>
        </p:nvSpPr>
        <p:spPr>
          <a:xfrm>
            <a:off x="668740" y="341194"/>
            <a:ext cx="9703559" cy="230647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Arial"/>
                <a:cs typeface="Arial"/>
                <a:sym typeface="Arial"/>
              </a:rPr>
              <a:t>Индивидуальные достижения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Arial"/>
                <a:cs typeface="Arial"/>
                <a:sym typeface="Arial"/>
              </a:rPr>
              <a:t>учитываются при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Arial"/>
                <a:cs typeface="Arial"/>
                <a:sym typeface="Arial"/>
              </a:rPr>
              <a:t>приеме в вуз на программы </a:t>
            </a:r>
            <a:r>
              <a:rPr kumimoji="0" lang="ru-RU" sz="36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Arial"/>
                <a:cs typeface="Arial"/>
                <a:sym typeface="Arial"/>
              </a:rPr>
              <a:t>бакалавриата</a:t>
            </a:r>
            <a:endParaRPr kumimoji="0" lang="ru-RU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98293" y="3138987"/>
            <a:ext cx="61141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  Наличие статуса победителя или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призера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Регионального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этапа Всероссийской олимпиады школьников;</a:t>
            </a:r>
          </a:p>
          <a:p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  Наличие статуса победителя или призера  региональных олимпиад и конкурсов и др.</a:t>
            </a:r>
            <a:r>
              <a:rPr lang="ru-RU" sz="1800" b="1" dirty="0">
                <a:solidFill>
                  <a:schemeClr val="tx1"/>
                </a:solidFill>
              </a:rPr>
              <a:t>         </a:t>
            </a:r>
            <a:endParaRPr lang="ru-RU" dirty="0"/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>
            <a:off x="3515710" y="5596759"/>
            <a:ext cx="11430000" cy="15765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3496714" y="5596930"/>
            <a:ext cx="3231" cy="4429939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 flipV="1">
            <a:off x="3439236" y="10004281"/>
            <a:ext cx="13193385" cy="22588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V="1">
            <a:off x="9362364" y="3084394"/>
            <a:ext cx="3434" cy="2306472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60" name="Рисунок 59" descr="IMG_8792.PNG"/>
          <p:cNvPicPr>
            <a:picLocks noChangeAspect="1"/>
          </p:cNvPicPr>
          <p:nvPr/>
        </p:nvPicPr>
        <p:blipFill>
          <a:blip r:embed="rId3"/>
          <a:srcRect r="15306"/>
          <a:stretch>
            <a:fillRect/>
          </a:stretch>
        </p:blipFill>
        <p:spPr>
          <a:xfrm flipH="1">
            <a:off x="0" y="5272729"/>
            <a:ext cx="3616656" cy="5207614"/>
          </a:xfrm>
          <a:prstGeom prst="rect">
            <a:avLst/>
          </a:prstGeom>
        </p:spPr>
      </p:pic>
      <p:cxnSp>
        <p:nvCxnSpPr>
          <p:cNvPr id="82" name="Прямая соединительная линия 81"/>
          <p:cNvCxnSpPr/>
          <p:nvPr/>
        </p:nvCxnSpPr>
        <p:spPr>
          <a:xfrm flipH="1" flipV="1">
            <a:off x="2456598" y="4708479"/>
            <a:ext cx="1034025" cy="65070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>
            <a:off x="16585324" y="6243145"/>
            <a:ext cx="37178" cy="3804196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 flipH="1" flipV="1">
            <a:off x="14926417" y="5626879"/>
            <a:ext cx="744507" cy="42708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 flipH="1">
            <a:off x="3043451" y="3098042"/>
            <a:ext cx="6318913" cy="1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8" name="Овал 27"/>
          <p:cNvSpPr/>
          <p:nvPr/>
        </p:nvSpPr>
        <p:spPr>
          <a:xfrm>
            <a:off x="743805" y="2176818"/>
            <a:ext cx="2593074" cy="2593074"/>
          </a:xfrm>
          <a:prstGeom prst="ellipse">
            <a:avLst/>
          </a:prstGeom>
          <a:solidFill>
            <a:srgbClr val="5AB275"/>
          </a:solidFill>
          <a:ln>
            <a:solidFill>
              <a:srgbClr val="1B491F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</a:t>
            </a:r>
          </a:p>
          <a:p>
            <a:pPr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баллов</a:t>
            </a:r>
          </a:p>
        </p:txBody>
      </p:sp>
      <p:pic>
        <p:nvPicPr>
          <p:cNvPr id="126" name="Рисунок 125" descr="1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93171" y="245660"/>
            <a:ext cx="4308822" cy="4219898"/>
          </a:xfrm>
          <a:prstGeom prst="rect">
            <a:avLst/>
          </a:prstGeom>
        </p:spPr>
      </p:pic>
      <p:sp>
        <p:nvSpPr>
          <p:cNvPr id="47" name="Овал 46"/>
          <p:cNvSpPr/>
          <p:nvPr/>
        </p:nvSpPr>
        <p:spPr>
          <a:xfrm>
            <a:off x="14986509" y="5589450"/>
            <a:ext cx="2593074" cy="2593074"/>
          </a:xfrm>
          <a:prstGeom prst="ellipse">
            <a:avLst/>
          </a:prstGeom>
          <a:solidFill>
            <a:srgbClr val="5AB275"/>
          </a:solidFill>
          <a:ln>
            <a:solidFill>
              <a:srgbClr val="1B491F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</a:p>
          <a:p>
            <a:pPr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баллов</a:t>
            </a:r>
            <a:endParaRPr lang="ru-RU" sz="32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>
            <a:off x="3439236" y="5349922"/>
            <a:ext cx="5888849" cy="26185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9853685" y="2988858"/>
            <a:ext cx="44919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643C"/>
                </a:solidFill>
              </a:rPr>
              <a:t>Количество баллов за общие </a:t>
            </a:r>
          </a:p>
          <a:p>
            <a:r>
              <a:rPr lang="ru-RU" sz="2400" dirty="0">
                <a:solidFill>
                  <a:srgbClr val="00643C"/>
                </a:solidFill>
              </a:rPr>
              <a:t>индивидуальные достижения </a:t>
            </a:r>
          </a:p>
          <a:p>
            <a:r>
              <a:rPr lang="ru-RU" sz="2400" b="1" dirty="0"/>
              <a:t>составляет</a:t>
            </a:r>
            <a:r>
              <a:rPr lang="ru-RU" sz="2400" dirty="0"/>
              <a:t> </a:t>
            </a:r>
            <a:r>
              <a:rPr lang="ru-RU" sz="2400" b="1" dirty="0"/>
              <a:t>не более 10.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9787720" y="4164841"/>
            <a:ext cx="48029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643C"/>
                </a:solidFill>
              </a:rPr>
              <a:t>Количество баллов за целевые </a:t>
            </a:r>
          </a:p>
          <a:p>
            <a:r>
              <a:rPr lang="ru-RU" sz="2400" dirty="0">
                <a:solidFill>
                  <a:srgbClr val="00643C"/>
                </a:solidFill>
              </a:rPr>
              <a:t>индивидуальные достижения </a:t>
            </a:r>
          </a:p>
          <a:p>
            <a:r>
              <a:rPr lang="ru-RU" sz="2400" b="1" dirty="0"/>
              <a:t>составляет 5.</a:t>
            </a:r>
          </a:p>
        </p:txBody>
      </p:sp>
      <p:pic>
        <p:nvPicPr>
          <p:cNvPr id="141" name="Picture 2"/>
          <p:cNvPicPr>
            <a:picLocks noChangeAspect="1" noChangeArrowheads="1"/>
          </p:cNvPicPr>
          <p:nvPr/>
        </p:nvPicPr>
        <p:blipFill>
          <a:blip r:embed="rId5"/>
          <a:srcRect l="68877" t="28258" r="19700" b="53687"/>
          <a:stretch>
            <a:fillRect/>
          </a:stretch>
        </p:blipFill>
        <p:spPr bwMode="auto">
          <a:xfrm>
            <a:off x="10740788" y="1132763"/>
            <a:ext cx="1888181" cy="1678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2" name="Выгнутая вверх стрелка 141"/>
          <p:cNvSpPr/>
          <p:nvPr/>
        </p:nvSpPr>
        <p:spPr>
          <a:xfrm rot="13700523" flipH="1" flipV="1">
            <a:off x="12314544" y="1643612"/>
            <a:ext cx="1485113" cy="926534"/>
          </a:xfrm>
          <a:prstGeom prst="curvedDownArrow">
            <a:avLst>
              <a:gd name="adj1" fmla="val 11336"/>
              <a:gd name="adj2" fmla="val 29199"/>
              <a:gd name="adj3" fmla="val 40131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2624</TotalTime>
  <Words>1977</Words>
  <Application>Microsoft Office PowerPoint</Application>
  <PresentationFormat>Произвольный</PresentationFormat>
  <Paragraphs>544</Paragraphs>
  <Slides>33</Slides>
  <Notes>28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4" baseType="lpstr">
      <vt:lpstr>Calibri</vt:lpstr>
      <vt:lpstr>Wingdings</vt:lpstr>
      <vt:lpstr>Inter</vt:lpstr>
      <vt:lpstr>Arial</vt:lpstr>
      <vt:lpstr>Courier New</vt:lpstr>
      <vt:lpstr>Times New Roman</vt:lpstr>
      <vt:lpstr>Arial Black</vt:lpstr>
      <vt:lpstr>Inter Black</vt:lpstr>
      <vt:lpstr>Tenor Sans</vt:lpstr>
      <vt:lpstr>Trebuchet MS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Помните: выбрать предметы ЕГЭ для сдачи необходимо до 01 февраля 2025 года!</vt:lpstr>
      <vt:lpstr>Презентация PowerPoint</vt:lpstr>
      <vt:lpstr>Презентация PowerPoint</vt:lpstr>
      <vt:lpstr>Презентация PowerPoint</vt:lpstr>
      <vt:lpstr>Необходимые документы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Романова Людмила Анатольевна</dc:creator>
  <cp:lastModifiedBy>Голованова Елена Геннадьевна</cp:lastModifiedBy>
  <cp:revision>305</cp:revision>
  <dcterms:modified xsi:type="dcterms:W3CDTF">2025-03-06T04:45:10Z</dcterms:modified>
</cp:coreProperties>
</file>